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notesMasterIdLst>
    <p:notesMasterId r:id="rId12"/>
  </p:notesMasterIdLst>
  <p:sldIdLst>
    <p:sldId id="579" r:id="rId2"/>
    <p:sldId id="595" r:id="rId3"/>
    <p:sldId id="597" r:id="rId4"/>
    <p:sldId id="598" r:id="rId5"/>
    <p:sldId id="596" r:id="rId6"/>
    <p:sldId id="599" r:id="rId7"/>
    <p:sldId id="600" r:id="rId8"/>
    <p:sldId id="601" r:id="rId9"/>
    <p:sldId id="602" r:id="rId10"/>
    <p:sldId id="603" r:id="rId11"/>
  </p:sldIdLst>
  <p:sldSz cx="9144000" cy="6858000" type="screen4x3"/>
  <p:notesSz cx="7099300" cy="10234613"/>
  <p:custDataLst>
    <p:tags r:id="rId13"/>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70" autoAdjust="0"/>
    <p:restoredTop sz="91167" autoAdjust="0"/>
  </p:normalViewPr>
  <p:slideViewPr>
    <p:cSldViewPr>
      <p:cViewPr varScale="1">
        <p:scale>
          <a:sx n="52" d="100"/>
          <a:sy n="52" d="100"/>
        </p:scale>
        <p:origin x="10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5981" cy="512379"/>
          </a:xfrm>
          <a:prstGeom prst="rect">
            <a:avLst/>
          </a:prstGeom>
        </p:spPr>
        <p:txBody>
          <a:bodyPr vert="horz" lIns="93735" tIns="46868" rIns="93735" bIns="46868" rtlCol="0"/>
          <a:lstStyle>
            <a:lvl1pPr algn="l">
              <a:defRPr sz="1200"/>
            </a:lvl1pPr>
          </a:lstStyle>
          <a:p>
            <a:endParaRPr kumimoji="1" lang="ja-JP" altLang="en-US"/>
          </a:p>
        </p:txBody>
      </p:sp>
      <p:sp>
        <p:nvSpPr>
          <p:cNvPr id="3" name="日付プレースホルダ 2"/>
          <p:cNvSpPr>
            <a:spLocks noGrp="1"/>
          </p:cNvSpPr>
          <p:nvPr>
            <p:ph type="dt" idx="1"/>
          </p:nvPr>
        </p:nvSpPr>
        <p:spPr>
          <a:xfrm>
            <a:off x="4021682" y="0"/>
            <a:ext cx="3075981" cy="512379"/>
          </a:xfrm>
          <a:prstGeom prst="rect">
            <a:avLst/>
          </a:prstGeom>
        </p:spPr>
        <p:txBody>
          <a:bodyPr vert="horz" lIns="93735" tIns="46868" rIns="93735" bIns="46868" rtlCol="0"/>
          <a:lstStyle>
            <a:lvl1pPr algn="r">
              <a:defRPr sz="1200"/>
            </a:lvl1pPr>
          </a:lstStyle>
          <a:p>
            <a:fld id="{FF7F83BC-4768-4581-83B9-D79548912A3B}" type="datetimeFigureOut">
              <a:rPr kumimoji="1" lang="ja-JP" altLang="en-US" smtClean="0"/>
              <a:pPr/>
              <a:t>2022/10/7</a:t>
            </a:fld>
            <a:endParaRPr kumimoji="1" lang="ja-JP" altLang="en-US"/>
          </a:p>
        </p:txBody>
      </p:sp>
      <p:sp>
        <p:nvSpPr>
          <p:cNvPr id="4" name="スライド イメージ プレースホルダ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3735" tIns="46868" rIns="93735" bIns="46868" rtlCol="0" anchor="ctr"/>
          <a:lstStyle/>
          <a:p>
            <a:endParaRPr lang="ja-JP" altLang="en-US"/>
          </a:p>
        </p:txBody>
      </p:sp>
      <p:sp>
        <p:nvSpPr>
          <p:cNvPr id="5" name="ノート プレースホルダ 4"/>
          <p:cNvSpPr>
            <a:spLocks noGrp="1"/>
          </p:cNvSpPr>
          <p:nvPr>
            <p:ph type="body" sz="quarter" idx="3"/>
          </p:nvPr>
        </p:nvSpPr>
        <p:spPr>
          <a:xfrm>
            <a:off x="710094" y="4861117"/>
            <a:ext cx="5679113" cy="4606549"/>
          </a:xfrm>
          <a:prstGeom prst="rect">
            <a:avLst/>
          </a:prstGeom>
        </p:spPr>
        <p:txBody>
          <a:bodyPr vert="horz" lIns="93735" tIns="46868" rIns="93735" bIns="4686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720613"/>
            <a:ext cx="3075981" cy="512379"/>
          </a:xfrm>
          <a:prstGeom prst="rect">
            <a:avLst/>
          </a:prstGeom>
        </p:spPr>
        <p:txBody>
          <a:bodyPr vert="horz" lIns="93735" tIns="46868" rIns="93735" bIns="4686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4021682" y="9720613"/>
            <a:ext cx="3075981" cy="512379"/>
          </a:xfrm>
          <a:prstGeom prst="rect">
            <a:avLst/>
          </a:prstGeom>
        </p:spPr>
        <p:txBody>
          <a:bodyPr vert="horz" lIns="93735" tIns="46868" rIns="93735" bIns="46868" rtlCol="0" anchor="b"/>
          <a:lstStyle>
            <a:lvl1pPr algn="r">
              <a:defRPr sz="1200"/>
            </a:lvl1pPr>
          </a:lstStyle>
          <a:p>
            <a:fld id="{68975002-A582-4997-A98E-5D2E7C44E7ED}" type="slidenum">
              <a:rPr kumimoji="1" lang="ja-JP" altLang="en-US" smtClean="0"/>
              <a:pPr/>
              <a:t>‹#›</a:t>
            </a:fld>
            <a:endParaRPr kumimoji="1" lang="ja-JP" altLang="en-US"/>
          </a:p>
        </p:txBody>
      </p:sp>
    </p:spTree>
    <p:extLst>
      <p:ext uri="{BB962C8B-B14F-4D97-AF65-F5344CB8AC3E}">
        <p14:creationId xmlns:p14="http://schemas.microsoft.com/office/powerpoint/2010/main" val="21626874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FD6200-61B8-4A4B-B1B7-E706C0FD2F42}"/>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4FD4848-7729-4596-8A71-7250FC6FAF0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28A49E7-A92A-4848-869D-6755BC88D1A2}"/>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400F7786-AAA5-4A9F-8557-DE575A1F892B}"/>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649FCD39-F4C2-482D-9073-00B702AC2028}"/>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519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658BDA-9886-46D2-8C0A-2B5E14BF38E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DB1D6F2-6F47-4926-8738-963E3CDB859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BAF7B06-A6D7-41AE-BAE8-DF72DF0E81F5}"/>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89B2ABE0-9F96-4D4B-9DA4-D198E8B5866C}"/>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686D4190-5361-4AB5-9626-DEB53FE074D7}"/>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0231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6212349-E507-427D-878D-B74622DD2231}"/>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A7CECC-57FC-4F3C-8725-B994604A328F}"/>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3F49863-9077-4094-8D2B-63C767D55B07}"/>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C53DBCBD-752B-4C25-B8D8-6B45DDBFA406}"/>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47D64A39-8F0E-4EF6-9593-1C7121CCDA05}"/>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72634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4238F5-008B-431F-9A1D-5DB30B9613A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9766999-DAF4-4D47-86DD-F54608010F8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32A1F8-B0F4-47A4-95B5-EFBA237D1587}"/>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2063D988-D564-473D-8FCB-0D3F61A0579C}"/>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C8BB7872-A941-4C74-9149-82D2EB8DDE52}"/>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2355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E585A9-C34F-43AA-81E0-8A007268DB99}"/>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7DD4B43-0065-47E4-8A8A-37478E59218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D7EBC66-9B80-4A9C-8549-44D0A8008CDD}"/>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C88A58F5-B51A-46BB-834E-426106A4BA3B}"/>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AE6E2A27-288A-4113-87C5-9B30CB2F6247}"/>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02174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4E55ED-73A0-4085-A7EE-088BFB23177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934866A-251E-476C-8CD0-A32FC258755D}"/>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BC6822D-F24E-4B9D-8730-3A1A00625DD6}"/>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463014D-9359-44B0-9D73-6E9FF1D3D7BE}"/>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63BC7FAE-AB87-4B6C-9F5B-B535DC595F3B}"/>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E686D555-BA15-4AE0-AA82-A50637BDDE07}"/>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2637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DC37FC-7C59-40BB-AAF8-CA3DC2927157}"/>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9407B6-ED34-4BDE-96E4-07A2DA67770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7543823-64E0-4D44-81E8-FA69C3A6D1D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CDE1948-2386-4F57-AD30-CF0640AE78B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511536B-1961-4DC6-9E50-4654EDFA040C}"/>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9DBD2D2-66A8-45BB-B95B-92AD739941E4}"/>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8" name="フッター プレースホルダー 7">
            <a:extLst>
              <a:ext uri="{FF2B5EF4-FFF2-40B4-BE49-F238E27FC236}">
                <a16:creationId xmlns:a16="http://schemas.microsoft.com/office/drawing/2014/main" id="{3B86551E-F2D4-4A48-B1C2-214AF29C93A8}"/>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a:extLst>
              <a:ext uri="{FF2B5EF4-FFF2-40B4-BE49-F238E27FC236}">
                <a16:creationId xmlns:a16="http://schemas.microsoft.com/office/drawing/2014/main" id="{2975A278-D435-4132-B22E-5FF57EBAEAD1}"/>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30348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09A8B6-9952-4836-8B8B-2D3CEE8D67A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9929692-2565-46D4-807C-697C771D44DD}"/>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4" name="フッター プレースホルダー 3">
            <a:extLst>
              <a:ext uri="{FF2B5EF4-FFF2-40B4-BE49-F238E27FC236}">
                <a16:creationId xmlns:a16="http://schemas.microsoft.com/office/drawing/2014/main" id="{EB40F4FF-08DF-432B-9AD1-D5F5CE6151BD}"/>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5D452794-42E7-4193-9CBA-857259508425}"/>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4345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6DB886E-50DA-44BD-A445-1D804AD149BC}"/>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3" name="フッター プレースホルダー 2">
            <a:extLst>
              <a:ext uri="{FF2B5EF4-FFF2-40B4-BE49-F238E27FC236}">
                <a16:creationId xmlns:a16="http://schemas.microsoft.com/office/drawing/2014/main" id="{8341186F-DCF3-4C59-922A-F8D4F20B6C19}"/>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a:extLst>
              <a:ext uri="{FF2B5EF4-FFF2-40B4-BE49-F238E27FC236}">
                <a16:creationId xmlns:a16="http://schemas.microsoft.com/office/drawing/2014/main" id="{DC8B0D1B-FFAA-4A25-8FE4-7A1466BD1C00}"/>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5042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9252CA-354E-450D-8481-918C9FED1236}"/>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D21130F-0DD5-4950-A20F-1A054919DF7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92ECB36-F897-4A56-B82E-53595E34EB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8DA0DD-6D6F-4F29-9C57-63BBF660B390}"/>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FA9BBBEA-947D-4FF2-ADA3-1D34ECB3AC5C}"/>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42AB6221-0239-44E7-8CAD-20A77DB56B56}"/>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5069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D44FB3-7311-461B-9329-364A64AE76DF}"/>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73248DD-9D7E-43B8-9CCF-076072F1C2B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E56F9338-E2BC-445C-A9EF-0F28720D18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E1FF99A-8748-4F60-B93A-74C73364AE27}"/>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4EFB7DBE-F76A-4B76-80B3-551CB66DFA08}"/>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7BAAE153-AFBC-4A84-9D1C-144294BB1AD4}"/>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57016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12E69D5-AD9F-4154-A0F7-6D9FE930C84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EE07542-D407-49A8-81B1-C420CCB20F1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21CEA4-EB1D-4229-8C55-7F01AABB1E2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ltLang="ja-JP">
                <a:solidFill>
                  <a:prstClr val="black">
                    <a:tint val="75000"/>
                  </a:prstClr>
                </a:solidFill>
              </a:rPr>
              <a:t>2022/3/24</a:t>
            </a:r>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3C198051-DF2E-4264-92B0-A38D6BDAE2D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BEBAD77F-FD24-45AF-B5A8-04101A877FB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C4C793-9089-459C-AD95-839818C300D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9767186"/>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hf hdr="0" ftr="0"/>
  <p:txStyles>
    <p:titleStyle>
      <a:lvl1pPr algn="l" defTabSz="685800" rtl="0" eaLnBrk="1" latinLnBrk="0" hangingPunct="1">
        <a:lnSpc>
          <a:spcPct val="90000"/>
        </a:lnSpc>
        <a:spcBef>
          <a:spcPct val="0"/>
        </a:spcBef>
        <a:buNone/>
        <a:defRPr kumimoji="1" sz="3300" b="0" i="0" u="none"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b="0" i="0" u="none"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957373B-4703-4FB0-82FB-6AC25F74CD55}"/>
              </a:ext>
            </a:extLst>
          </p:cNvPr>
          <p:cNvSpPr>
            <a:spLocks noGrp="1"/>
          </p:cNvSpPr>
          <p:nvPr>
            <p:ph type="title"/>
          </p:nvPr>
        </p:nvSpPr>
        <p:spPr/>
        <p:txBody>
          <a:bodyPr anchor="ctr"/>
          <a:lstStyle/>
          <a:p>
            <a:pPr algn="ctr"/>
            <a:r>
              <a:rPr lang="ja-JP" altLang="en-US" sz="4800" dirty="0">
                <a:latin typeface="HGS創英ﾌﾟﾚｾﾞﾝｽEB" panose="02020800000000000000" pitchFamily="18" charset="-128"/>
                <a:ea typeface="HGS創英ﾌﾟﾚｾﾞﾝｽEB" panose="02020800000000000000" pitchFamily="18" charset="-128"/>
              </a:rPr>
              <a:t>男女格差の</a:t>
            </a:r>
            <a:br>
              <a:rPr lang="en-US" altLang="ja-JP" sz="4800" dirty="0">
                <a:latin typeface="HGS創英ﾌﾟﾚｾﾞﾝｽEB" panose="02020800000000000000" pitchFamily="18" charset="-128"/>
                <a:ea typeface="HGS創英ﾌﾟﾚｾﾞﾝｽEB" panose="02020800000000000000" pitchFamily="18" charset="-128"/>
              </a:rPr>
            </a:br>
            <a:r>
              <a:rPr lang="ja-JP" altLang="en-US" sz="4800" dirty="0">
                <a:latin typeface="HGS創英ﾌﾟﾚｾﾞﾝｽEB" panose="02020800000000000000" pitchFamily="18" charset="-128"/>
                <a:ea typeface="HGS創英ﾌﾟﾚｾﾞﾝｽEB" panose="02020800000000000000" pitchFamily="18" charset="-128"/>
              </a:rPr>
              <a:t>現状把握にかかわる</a:t>
            </a:r>
            <a:br>
              <a:rPr lang="en-US" altLang="ja-JP" sz="4800" dirty="0">
                <a:latin typeface="HGS創英ﾌﾟﾚｾﾞﾝｽEB" panose="02020800000000000000" pitchFamily="18" charset="-128"/>
                <a:ea typeface="HGS創英ﾌﾟﾚｾﾞﾝｽEB" panose="02020800000000000000" pitchFamily="18" charset="-128"/>
              </a:rPr>
            </a:br>
            <a:r>
              <a:rPr lang="ja-JP" altLang="en-US" sz="4800" dirty="0">
                <a:latin typeface="HGS創英ﾌﾟﾚｾﾞﾝｽEB" panose="02020800000000000000" pitchFamily="18" charset="-128"/>
                <a:ea typeface="HGS創英ﾌﾟﾚｾﾞﾝｽEB" panose="02020800000000000000" pitchFamily="18" charset="-128"/>
              </a:rPr>
              <a:t>要求</a:t>
            </a:r>
            <a:endParaRPr kumimoji="1" lang="ja-JP" altLang="en-US" dirty="0"/>
          </a:p>
        </p:txBody>
      </p:sp>
      <p:sp>
        <p:nvSpPr>
          <p:cNvPr id="7" name="テキスト プレースホルダー 6">
            <a:extLst>
              <a:ext uri="{FF2B5EF4-FFF2-40B4-BE49-F238E27FC236}">
                <a16:creationId xmlns:a16="http://schemas.microsoft.com/office/drawing/2014/main" id="{C7D2D3C5-D19C-42CD-8242-71A211C2F524}"/>
              </a:ext>
            </a:extLst>
          </p:cNvPr>
          <p:cNvSpPr>
            <a:spLocks noGrp="1"/>
          </p:cNvSpPr>
          <p:nvPr>
            <p:ph type="body" idx="1"/>
          </p:nvPr>
        </p:nvSpPr>
        <p:spPr/>
        <p:txBody>
          <a:bodyPr/>
          <a:lstStyle/>
          <a:p>
            <a:pPr algn="ctr"/>
            <a:r>
              <a:rPr kumimoji="1" lang="en-US" altLang="ja-JP" dirty="0"/>
              <a:t>2022</a:t>
            </a:r>
            <a:r>
              <a:rPr kumimoji="1" lang="ja-JP" altLang="en-US" dirty="0"/>
              <a:t>年</a:t>
            </a:r>
            <a:r>
              <a:rPr kumimoji="1" lang="en-US" altLang="ja-JP" dirty="0"/>
              <a:t>10</a:t>
            </a:r>
            <a:r>
              <a:rPr kumimoji="1" lang="ja-JP" altLang="en-US" dirty="0"/>
              <a:t>月　新潟大学職員組合</a:t>
            </a:r>
          </a:p>
        </p:txBody>
      </p:sp>
      <p:sp>
        <p:nvSpPr>
          <p:cNvPr id="4" name="日付プレースホルダー 3">
            <a:extLst>
              <a:ext uri="{FF2B5EF4-FFF2-40B4-BE49-F238E27FC236}">
                <a16:creationId xmlns:a16="http://schemas.microsoft.com/office/drawing/2014/main" id="{DC7F8D67-4B0C-43EB-A9E1-884D874F5A5F}"/>
              </a:ext>
            </a:extLst>
          </p:cNvPr>
          <p:cNvSpPr>
            <a:spLocks noGrp="1"/>
          </p:cNvSpPr>
          <p:nvPr>
            <p:ph type="dt" sz="half" idx="10"/>
          </p:nvPr>
        </p:nvSpPr>
        <p:spPr/>
        <p:txBody>
          <a:bodyPr/>
          <a:lstStyle/>
          <a:p>
            <a:r>
              <a:rPr lang="en-US" altLang="ja-JP" dirty="0">
                <a:solidFill>
                  <a:prstClr val="black">
                    <a:tint val="75000"/>
                  </a:prstClr>
                </a:solidFill>
              </a:rPr>
              <a:t>2022/10</a:t>
            </a:r>
            <a:endParaRPr lang="ja-JP" altLang="en-US" dirty="0">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9793D8BD-90D1-4153-B4B7-160273EFFB16}"/>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1</a:t>
            </a:fld>
            <a:endParaRPr lang="ja-JP" altLang="en-US">
              <a:solidFill>
                <a:prstClr val="black">
                  <a:tint val="75000"/>
                </a:prstClr>
              </a:solidFill>
            </a:endParaRPr>
          </a:p>
        </p:txBody>
      </p:sp>
    </p:spTree>
    <p:extLst>
      <p:ext uri="{BB962C8B-B14F-4D97-AF65-F5344CB8AC3E}">
        <p14:creationId xmlns:p14="http://schemas.microsoft.com/office/powerpoint/2010/main" val="2009987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608703B-1F3B-4D6A-9AA1-67FDC2E59A49}"/>
              </a:ext>
            </a:extLst>
          </p:cNvPr>
          <p:cNvSpPr>
            <a:spLocks noGrp="1"/>
          </p:cNvSpPr>
          <p:nvPr>
            <p:ph type="title"/>
          </p:nvPr>
        </p:nvSpPr>
        <p:spPr>
          <a:xfrm>
            <a:off x="628650" y="365126"/>
            <a:ext cx="7886700" cy="1983754"/>
          </a:xfrm>
        </p:spPr>
        <p:txBody>
          <a:bodyPr>
            <a:normAutofit/>
          </a:bodyPr>
          <a:lstStyle/>
          <a:p>
            <a:r>
              <a:rPr lang="ja-JP" altLang="en-US" sz="4000" dirty="0">
                <a:latin typeface="HGS創英ﾌﾟﾚｾﾞﾝｽEB" panose="02020800000000000000" pitchFamily="18" charset="-128"/>
                <a:ea typeface="HGS創英ﾌﾟﾚｾﾞﾝｽEB" panose="02020800000000000000" pitchFamily="18" charset="-128"/>
              </a:rPr>
              <a:t>なぜ労働組合と情報を共有しなくてはいけないのか</a:t>
            </a:r>
            <a:endParaRPr lang="en-US" altLang="ja-JP" sz="4000" dirty="0">
              <a:latin typeface="HGS創英ﾌﾟﾚｾﾞﾝｽEB" panose="02020800000000000000" pitchFamily="18" charset="-128"/>
              <a:ea typeface="HGS創英ﾌﾟﾚｾﾞﾝｽEB" panose="02020800000000000000" pitchFamily="18" charset="-128"/>
            </a:endParaRPr>
          </a:p>
        </p:txBody>
      </p:sp>
      <p:sp>
        <p:nvSpPr>
          <p:cNvPr id="7" name="コンテンツ プレースホルダー 6">
            <a:extLst>
              <a:ext uri="{FF2B5EF4-FFF2-40B4-BE49-F238E27FC236}">
                <a16:creationId xmlns:a16="http://schemas.microsoft.com/office/drawing/2014/main" id="{FC9A08BD-EE7A-4B61-9EC0-26E8E705ACCD}"/>
              </a:ext>
            </a:extLst>
          </p:cNvPr>
          <p:cNvSpPr>
            <a:spLocks noGrp="1"/>
          </p:cNvSpPr>
          <p:nvPr>
            <p:ph idx="1"/>
          </p:nvPr>
        </p:nvSpPr>
        <p:spPr>
          <a:xfrm>
            <a:off x="628650" y="2568949"/>
            <a:ext cx="7886700" cy="3763615"/>
          </a:xfrm>
        </p:spPr>
        <p:txBody>
          <a:bodyPr>
            <a:normAutofit lnSpcReduction="10000"/>
          </a:bodyPr>
          <a:lstStyle/>
          <a:p>
            <a:r>
              <a:rPr lang="ja-JP" altLang="en-US" sz="1900" dirty="0">
                <a:latin typeface="HGS創英ﾌﾟﾚｾﾞﾝｽEB" panose="02020800000000000000" pitchFamily="18" charset="-128"/>
                <a:ea typeface="HGS創英ﾌﾟﾚｾﾞﾝｽEB" panose="02020800000000000000" pitchFamily="18" charset="-128"/>
              </a:rPr>
              <a:t>労基法第二条は「労働条件は、労働者と使用者が、対等の立場において決定すべきものである。」と述べています。</a:t>
            </a:r>
            <a:endParaRPr lang="en-US" altLang="ja-JP" sz="1900" dirty="0">
              <a:latin typeface="HGS創英ﾌﾟﾚｾﾞﾝｽEB" panose="02020800000000000000" pitchFamily="18" charset="-128"/>
              <a:ea typeface="HGS創英ﾌﾟﾚｾﾞﾝｽEB" panose="02020800000000000000" pitchFamily="18" charset="-128"/>
            </a:endParaRPr>
          </a:p>
          <a:p>
            <a:r>
              <a:rPr lang="ja-JP" altLang="en-US" sz="1900" dirty="0">
                <a:solidFill>
                  <a:srgbClr val="FF0000"/>
                </a:solidFill>
                <a:latin typeface="HGS創英ﾌﾟﾚｾﾞﾝｽEB" panose="02020800000000000000" pitchFamily="18" charset="-128"/>
                <a:ea typeface="HGS創英ﾌﾟﾚｾﾞﾝｽEB" panose="02020800000000000000" pitchFamily="18" charset="-128"/>
              </a:rPr>
              <a:t>放任してしまったら使用者側が強い立場に立ってしまう状況を、意識的に是正する必要がある</a:t>
            </a:r>
            <a:r>
              <a:rPr lang="ja-JP" altLang="en-US" sz="1900" dirty="0">
                <a:latin typeface="HGS創英ﾌﾟﾚｾﾞﾝｽEB" panose="02020800000000000000" pitchFamily="18" charset="-128"/>
                <a:ea typeface="HGS創英ﾌﾟﾚｾﾞﾝｽEB" panose="02020800000000000000" pitchFamily="18" charset="-128"/>
              </a:rPr>
              <a:t>のです。</a:t>
            </a:r>
            <a:endParaRPr lang="en-US" altLang="ja-JP" sz="1900" dirty="0">
              <a:latin typeface="HGS創英ﾌﾟﾚｾﾞﾝｽEB" panose="02020800000000000000" pitchFamily="18" charset="-128"/>
              <a:ea typeface="HGS創英ﾌﾟﾚｾﾞﾝｽEB" panose="02020800000000000000" pitchFamily="18" charset="-128"/>
            </a:endParaRPr>
          </a:p>
          <a:p>
            <a:r>
              <a:rPr lang="ja-JP" altLang="en-US" sz="1900" dirty="0">
                <a:latin typeface="HGS創英ﾌﾟﾚｾﾞﾝｽEB" panose="02020800000000000000" pitchFamily="18" charset="-128"/>
                <a:ea typeface="HGS創英ﾌﾟﾚｾﾞﾝｽEB" panose="02020800000000000000" pitchFamily="18" charset="-128"/>
              </a:rPr>
              <a:t>ではなぜ、放任状態において労働者が弱い立場に立ってしまうのでしょうか。第一の要因は労働者は賃金を得なければ生きていけないということにあるでしょう。</a:t>
            </a:r>
            <a:endParaRPr lang="en-US" altLang="ja-JP" sz="1900" dirty="0">
              <a:latin typeface="HGS創英ﾌﾟﾚｾﾞﾝｽEB" panose="02020800000000000000" pitchFamily="18" charset="-128"/>
              <a:ea typeface="HGS創英ﾌﾟﾚｾﾞﾝｽEB" panose="02020800000000000000" pitchFamily="18" charset="-128"/>
            </a:endParaRPr>
          </a:p>
          <a:p>
            <a:r>
              <a:rPr lang="ja-JP" altLang="en-US" sz="1900" dirty="0">
                <a:latin typeface="HGS創英ﾌﾟﾚｾﾞﾝｽEB" panose="02020800000000000000" pitchFamily="18" charset="-128"/>
                <a:ea typeface="HGS創英ﾌﾟﾚｾﾞﾝｽEB" panose="02020800000000000000" pitchFamily="18" charset="-128"/>
              </a:rPr>
              <a:t>しかし、要因はそれだけではありません。</a:t>
            </a:r>
            <a:endParaRPr lang="en-US" altLang="ja-JP" sz="1900" dirty="0">
              <a:latin typeface="HGS創英ﾌﾟﾚｾﾞﾝｽEB" panose="02020800000000000000" pitchFamily="18" charset="-128"/>
              <a:ea typeface="HGS創英ﾌﾟﾚｾﾞﾝｽEB" panose="02020800000000000000" pitchFamily="18" charset="-128"/>
            </a:endParaRPr>
          </a:p>
          <a:p>
            <a:r>
              <a:rPr lang="ja-JP" altLang="en-US" sz="1900" dirty="0">
                <a:latin typeface="HGS創英ﾌﾟﾚｾﾞﾝｽEB" panose="02020800000000000000" pitchFamily="18" charset="-128"/>
                <a:ea typeface="HGS創英ﾌﾟﾚｾﾞﾝｽEB" panose="02020800000000000000" pitchFamily="18" charset="-128"/>
              </a:rPr>
              <a:t>放任状態では、使用者側のみが重要な情報にアクセスでき、労働者側はアクセスできません。</a:t>
            </a:r>
            <a:endParaRPr lang="en-US" altLang="ja-JP" sz="1900" dirty="0">
              <a:latin typeface="HGS創英ﾌﾟﾚｾﾞﾝｽEB" panose="02020800000000000000" pitchFamily="18" charset="-128"/>
              <a:ea typeface="HGS創英ﾌﾟﾚｾﾞﾝｽEB" panose="02020800000000000000" pitchFamily="18" charset="-128"/>
            </a:endParaRPr>
          </a:p>
          <a:p>
            <a:r>
              <a:rPr lang="ja-JP" altLang="en-US" sz="1900" dirty="0">
                <a:latin typeface="HGS創英ﾌﾟﾚｾﾞﾝｽEB" panose="02020800000000000000" pitchFamily="18" charset="-128"/>
                <a:ea typeface="HGS創英ﾌﾟﾚｾﾞﾝｽEB" panose="02020800000000000000" pitchFamily="18" charset="-128"/>
              </a:rPr>
              <a:t>得られる情報が「立場」に大きく影響しています。</a:t>
            </a:r>
            <a:endParaRPr lang="en-US" altLang="ja-JP" sz="1900" dirty="0">
              <a:latin typeface="HGS創英ﾌﾟﾚｾﾞﾝｽEB" panose="02020800000000000000" pitchFamily="18" charset="-128"/>
              <a:ea typeface="HGS創英ﾌﾟﾚｾﾞﾝｽEB" panose="02020800000000000000" pitchFamily="18" charset="-128"/>
            </a:endParaRPr>
          </a:p>
          <a:p>
            <a:r>
              <a:rPr lang="ja-JP" altLang="en-US" sz="1900" dirty="0">
                <a:latin typeface="HGS創英ﾌﾟﾚｾﾞﾝｽEB" panose="02020800000000000000" pitchFamily="18" charset="-128"/>
                <a:ea typeface="HGS創英ﾌﾟﾚｾﾞﾝｽEB" panose="02020800000000000000" pitchFamily="18" charset="-128"/>
              </a:rPr>
              <a:t>労使間で重要な情報を共有する必要があるのです。</a:t>
            </a:r>
            <a:endParaRPr lang="en-US" altLang="ja-JP" sz="1900" dirty="0">
              <a:latin typeface="HGS創英ﾌﾟﾚｾﾞﾝｽEB" panose="02020800000000000000" pitchFamily="18" charset="-128"/>
              <a:ea typeface="HGS創英ﾌﾟﾚｾﾞﾝｽEB" panose="02020800000000000000" pitchFamily="18" charset="-128"/>
            </a:endParaRPr>
          </a:p>
          <a:p>
            <a:endParaRPr lang="en-US" altLang="ja-JP" sz="2400" dirty="0">
              <a:latin typeface="HGS創英ﾌﾟﾚｾﾞﾝｽEB" panose="02020800000000000000" pitchFamily="18" charset="-128"/>
              <a:ea typeface="HGS創英ﾌﾟﾚｾﾞﾝｽEB" panose="02020800000000000000" pitchFamily="18" charset="-128"/>
            </a:endParaRPr>
          </a:p>
        </p:txBody>
      </p:sp>
      <p:sp>
        <p:nvSpPr>
          <p:cNvPr id="4" name="日付プレースホルダー 3">
            <a:extLst>
              <a:ext uri="{FF2B5EF4-FFF2-40B4-BE49-F238E27FC236}">
                <a16:creationId xmlns:a16="http://schemas.microsoft.com/office/drawing/2014/main" id="{F81AFD51-FB3E-4ABC-8AEA-9A0FA50EF152}"/>
              </a:ext>
            </a:extLst>
          </p:cNvPr>
          <p:cNvSpPr>
            <a:spLocks noGrp="1"/>
          </p:cNvSpPr>
          <p:nvPr>
            <p:ph type="dt" sz="half" idx="10"/>
          </p:nvPr>
        </p:nvSpPr>
        <p:spPr/>
        <p:txBody>
          <a:bodyPr/>
          <a:lstStyle/>
          <a:p>
            <a:r>
              <a:rPr lang="en-US" altLang="ja-JP" dirty="0">
                <a:solidFill>
                  <a:prstClr val="black">
                    <a:tint val="75000"/>
                  </a:prstClr>
                </a:solidFill>
              </a:rPr>
              <a:t>2022/10</a:t>
            </a:r>
            <a:endParaRPr lang="ja-JP" altLang="en-US" dirty="0">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A5635A85-501B-4560-B7DA-2F45A2B59E9B}"/>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10</a:t>
            </a:fld>
            <a:endParaRPr lang="ja-JP" altLang="en-US">
              <a:solidFill>
                <a:prstClr val="black">
                  <a:tint val="75000"/>
                </a:prstClr>
              </a:solidFill>
            </a:endParaRPr>
          </a:p>
        </p:txBody>
      </p:sp>
    </p:spTree>
    <p:extLst>
      <p:ext uri="{BB962C8B-B14F-4D97-AF65-F5344CB8AC3E}">
        <p14:creationId xmlns:p14="http://schemas.microsoft.com/office/powerpoint/2010/main" val="825185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608703B-1F3B-4D6A-9AA1-67FDC2E59A49}"/>
              </a:ext>
            </a:extLst>
          </p:cNvPr>
          <p:cNvSpPr>
            <a:spLocks noGrp="1"/>
          </p:cNvSpPr>
          <p:nvPr>
            <p:ph type="title"/>
          </p:nvPr>
        </p:nvSpPr>
        <p:spPr/>
        <p:txBody>
          <a:bodyPr>
            <a:normAutofit/>
          </a:bodyPr>
          <a:lstStyle/>
          <a:p>
            <a:pPr algn="ctr"/>
            <a:r>
              <a:rPr lang="ja-JP" altLang="en-US" sz="4000" dirty="0">
                <a:latin typeface="HGS創英ﾌﾟﾚｾﾞﾝｽEB" panose="02020800000000000000" pitchFamily="18" charset="-128"/>
                <a:ea typeface="HGS創英ﾌﾟﾚｾﾞﾝｽEB" panose="02020800000000000000" pitchFamily="18" charset="-128"/>
              </a:rPr>
              <a:t>男女格差</a:t>
            </a:r>
            <a:r>
              <a:rPr kumimoji="1" lang="ja-JP" altLang="en-US" sz="4000" dirty="0">
                <a:latin typeface="HGS創英ﾌﾟﾚｾﾞﾝｽEB" panose="02020800000000000000" pitchFamily="18" charset="-128"/>
                <a:ea typeface="HGS創英ﾌﾟﾚｾﾞﾝｽEB" panose="02020800000000000000" pitchFamily="18" charset="-128"/>
              </a:rPr>
              <a:t>についての問題提起</a:t>
            </a:r>
          </a:p>
        </p:txBody>
      </p:sp>
      <p:sp>
        <p:nvSpPr>
          <p:cNvPr id="7" name="コンテンツ プレースホルダー 6">
            <a:extLst>
              <a:ext uri="{FF2B5EF4-FFF2-40B4-BE49-F238E27FC236}">
                <a16:creationId xmlns:a16="http://schemas.microsoft.com/office/drawing/2014/main" id="{FC9A08BD-EE7A-4B61-9EC0-26E8E705ACCD}"/>
              </a:ext>
            </a:extLst>
          </p:cNvPr>
          <p:cNvSpPr>
            <a:spLocks noGrp="1"/>
          </p:cNvSpPr>
          <p:nvPr>
            <p:ph idx="1"/>
          </p:nvPr>
        </p:nvSpPr>
        <p:spPr/>
        <p:txBody>
          <a:bodyPr>
            <a:normAutofit/>
          </a:bodyPr>
          <a:lstStyle/>
          <a:p>
            <a:r>
              <a:rPr kumimoji="1" lang="ja-JP" altLang="en-US" sz="2800" dirty="0">
                <a:latin typeface="HGS創英ﾌﾟﾚｾﾞﾝｽEB" panose="02020800000000000000" pitchFamily="18" charset="-128"/>
                <a:ea typeface="HGS創英ﾌﾟﾚｾﾞﾝｽEB" panose="02020800000000000000" pitchFamily="18" charset="-128"/>
              </a:rPr>
              <a:t>男女平等な社会の実現に向け、様々な取り組みが必要とされています。</a:t>
            </a:r>
            <a:endParaRPr kumimoji="1" lang="en-US" altLang="ja-JP" sz="2800" dirty="0">
              <a:latin typeface="HGS創英ﾌﾟﾚｾﾞﾝｽEB" panose="02020800000000000000" pitchFamily="18" charset="-128"/>
              <a:ea typeface="HGS創英ﾌﾟﾚｾﾞﾝｽEB" panose="02020800000000000000" pitchFamily="18" charset="-128"/>
            </a:endParaRPr>
          </a:p>
          <a:p>
            <a:r>
              <a:rPr lang="ja-JP" altLang="en-US" sz="2800" dirty="0">
                <a:latin typeface="HGS創英ﾌﾟﾚｾﾞﾝｽEB" panose="02020800000000000000" pitchFamily="18" charset="-128"/>
                <a:ea typeface="HGS創英ﾌﾟﾚｾﾞﾝｽEB" panose="02020800000000000000" pitchFamily="18" charset="-128"/>
              </a:rPr>
              <a:t>そのような認識を多くの人が共有しているにもかかわらず、格差解消が未解決であるのはなぜでしょうか？</a:t>
            </a:r>
            <a:endParaRPr lang="en-US" altLang="ja-JP" sz="2800" dirty="0">
              <a:latin typeface="HGS創英ﾌﾟﾚｾﾞﾝｽEB" panose="02020800000000000000" pitchFamily="18" charset="-128"/>
              <a:ea typeface="HGS創英ﾌﾟﾚｾﾞﾝｽEB" panose="02020800000000000000" pitchFamily="18" charset="-128"/>
            </a:endParaRPr>
          </a:p>
          <a:p>
            <a:r>
              <a:rPr lang="ja-JP" altLang="en-US" sz="2800" dirty="0">
                <a:latin typeface="HGS創英ﾌﾟﾚｾﾞﾝｽEB" panose="02020800000000000000" pitchFamily="18" charset="-128"/>
                <a:ea typeface="HGS創英ﾌﾟﾚｾﾞﾝｽEB" panose="02020800000000000000" pitchFamily="18" charset="-128"/>
              </a:rPr>
              <a:t>検証するために、まず</a:t>
            </a:r>
            <a:r>
              <a:rPr lang="ja-JP" altLang="en-US" sz="2800" dirty="0">
                <a:solidFill>
                  <a:srgbClr val="0000FF"/>
                </a:solidFill>
                <a:latin typeface="HGS創英ﾌﾟﾚｾﾞﾝｽEB" panose="02020800000000000000" pitchFamily="18" charset="-128"/>
                <a:ea typeface="HGS創英ﾌﾟﾚｾﾞﾝｽEB" panose="02020800000000000000" pitchFamily="18" charset="-128"/>
              </a:rPr>
              <a:t>格差を生じさせている</a:t>
            </a:r>
            <a:r>
              <a:rPr lang="ja-JP" altLang="en-US" sz="2800" dirty="0">
                <a:latin typeface="HGS創英ﾌﾟﾚｾﾞﾝｽEB" panose="02020800000000000000" pitchFamily="18" charset="-128"/>
                <a:ea typeface="HGS創英ﾌﾟﾚｾﾞﾝｽEB" panose="02020800000000000000" pitchFamily="18" charset="-128"/>
              </a:rPr>
              <a:t>、</a:t>
            </a:r>
            <a:r>
              <a:rPr lang="ja-JP" altLang="en-US" sz="2800" dirty="0">
                <a:solidFill>
                  <a:srgbClr val="FF0000"/>
                </a:solidFill>
                <a:latin typeface="HGS創英ﾌﾟﾚｾﾞﾝｽEB" panose="02020800000000000000" pitchFamily="18" charset="-128"/>
                <a:ea typeface="HGS創英ﾌﾟﾚｾﾞﾝｽEB" panose="02020800000000000000" pitchFamily="18" charset="-128"/>
              </a:rPr>
              <a:t>社会全体の構造</a:t>
            </a:r>
            <a:r>
              <a:rPr lang="ja-JP" altLang="en-US" sz="2800" dirty="0">
                <a:latin typeface="HGS創英ﾌﾟﾚｾﾞﾝｽEB" panose="02020800000000000000" pitchFamily="18" charset="-128"/>
                <a:ea typeface="HGS創英ﾌﾟﾚｾﾞﾝｽEB" panose="02020800000000000000" pitchFamily="18" charset="-128"/>
              </a:rPr>
              <a:t>そのものに目を向けることからはじめましょう。</a:t>
            </a:r>
            <a:endParaRPr kumimoji="1" lang="en-US" altLang="ja-JP" sz="2800" dirty="0">
              <a:latin typeface="HGS創英ﾌﾟﾚｾﾞﾝｽEB" panose="02020800000000000000" pitchFamily="18" charset="-128"/>
              <a:ea typeface="HGS創英ﾌﾟﾚｾﾞﾝｽEB" panose="02020800000000000000" pitchFamily="18" charset="-128"/>
            </a:endParaRPr>
          </a:p>
        </p:txBody>
      </p:sp>
      <p:sp>
        <p:nvSpPr>
          <p:cNvPr id="4" name="日付プレースホルダー 3">
            <a:extLst>
              <a:ext uri="{FF2B5EF4-FFF2-40B4-BE49-F238E27FC236}">
                <a16:creationId xmlns:a16="http://schemas.microsoft.com/office/drawing/2014/main" id="{F81AFD51-FB3E-4ABC-8AEA-9A0FA50EF152}"/>
              </a:ext>
            </a:extLst>
          </p:cNvPr>
          <p:cNvSpPr>
            <a:spLocks noGrp="1"/>
          </p:cNvSpPr>
          <p:nvPr>
            <p:ph type="dt" sz="half" idx="10"/>
          </p:nvPr>
        </p:nvSpPr>
        <p:spPr/>
        <p:txBody>
          <a:bodyPr/>
          <a:lstStyle/>
          <a:p>
            <a:r>
              <a:rPr lang="en-US" altLang="ja-JP">
                <a:solidFill>
                  <a:prstClr val="black">
                    <a:tint val="75000"/>
                  </a:prstClr>
                </a:solidFill>
              </a:rPr>
              <a:t>2022/3/24</a:t>
            </a:r>
            <a:endParaRPr lang="ja-JP" altLang="en-US">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A5635A85-501B-4560-B7DA-2F45A2B59E9B}"/>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2</a:t>
            </a:fld>
            <a:endParaRPr lang="ja-JP" altLang="en-US">
              <a:solidFill>
                <a:prstClr val="black">
                  <a:tint val="75000"/>
                </a:prstClr>
              </a:solidFill>
            </a:endParaRPr>
          </a:p>
        </p:txBody>
      </p:sp>
    </p:spTree>
    <p:extLst>
      <p:ext uri="{BB962C8B-B14F-4D97-AF65-F5344CB8AC3E}">
        <p14:creationId xmlns:p14="http://schemas.microsoft.com/office/powerpoint/2010/main" val="1287003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608703B-1F3B-4D6A-9AA1-67FDC2E59A49}"/>
              </a:ext>
            </a:extLst>
          </p:cNvPr>
          <p:cNvSpPr>
            <a:spLocks noGrp="1"/>
          </p:cNvSpPr>
          <p:nvPr>
            <p:ph type="title"/>
          </p:nvPr>
        </p:nvSpPr>
        <p:spPr/>
        <p:txBody>
          <a:bodyPr>
            <a:normAutofit/>
          </a:bodyPr>
          <a:lstStyle/>
          <a:p>
            <a:pPr algn="ctr"/>
            <a:r>
              <a:rPr lang="ja-JP" altLang="en-US" sz="4000" dirty="0">
                <a:latin typeface="HGS創英ﾌﾟﾚｾﾞﾝｽEB" panose="02020800000000000000" pitchFamily="18" charset="-128"/>
                <a:ea typeface="HGS創英ﾌﾟﾚｾﾞﾝｽEB" panose="02020800000000000000" pitchFamily="18" charset="-128"/>
              </a:rPr>
              <a:t>男女格差を生む構造について</a:t>
            </a:r>
            <a:endParaRPr kumimoji="1" lang="ja-JP" altLang="en-US" sz="4000" dirty="0">
              <a:latin typeface="HGS創英ﾌﾟﾚｾﾞﾝｽEB" panose="02020800000000000000" pitchFamily="18" charset="-128"/>
              <a:ea typeface="HGS創英ﾌﾟﾚｾﾞﾝｽEB" panose="02020800000000000000" pitchFamily="18" charset="-128"/>
            </a:endParaRPr>
          </a:p>
        </p:txBody>
      </p:sp>
      <p:sp>
        <p:nvSpPr>
          <p:cNvPr id="7" name="コンテンツ プレースホルダー 6">
            <a:extLst>
              <a:ext uri="{FF2B5EF4-FFF2-40B4-BE49-F238E27FC236}">
                <a16:creationId xmlns:a16="http://schemas.microsoft.com/office/drawing/2014/main" id="{FC9A08BD-EE7A-4B61-9EC0-26E8E705ACCD}"/>
              </a:ext>
            </a:extLst>
          </p:cNvPr>
          <p:cNvSpPr>
            <a:spLocks noGrp="1"/>
          </p:cNvSpPr>
          <p:nvPr>
            <p:ph idx="1"/>
          </p:nvPr>
        </p:nvSpPr>
        <p:spPr>
          <a:xfrm>
            <a:off x="628650" y="1825625"/>
            <a:ext cx="7886700" cy="4351338"/>
          </a:xfrm>
        </p:spPr>
        <p:txBody>
          <a:bodyPr>
            <a:noAutofit/>
          </a:bodyPr>
          <a:lstStyle/>
          <a:p>
            <a:pPr marL="0" indent="0">
              <a:buNone/>
            </a:pPr>
            <a:r>
              <a:rPr lang="ja-JP" altLang="en-US" sz="2000" dirty="0">
                <a:latin typeface="HGS創英ﾌﾟﾚｾﾞﾝｽEB" panose="02020800000000000000" pitchFamily="18" charset="-128"/>
                <a:ea typeface="HGS創英ﾌﾟﾚｾﾞﾝｽEB" panose="02020800000000000000" pitchFamily="18" charset="-128"/>
              </a:rPr>
              <a:t>働く</a:t>
            </a:r>
            <a:r>
              <a:rPr kumimoji="1" lang="ja-JP" altLang="en-US" sz="2000" dirty="0">
                <a:latin typeface="HGS創英ﾌﾟﾚｾﾞﾝｽEB" panose="02020800000000000000" pitchFamily="18" charset="-128"/>
                <a:ea typeface="HGS創英ﾌﾟﾚｾﾞﾝｽEB" panose="02020800000000000000" pitchFamily="18" charset="-128"/>
              </a:rPr>
              <a:t>女性はほとんどすべての時間を</a:t>
            </a:r>
            <a:r>
              <a:rPr kumimoji="1" lang="ja-JP" altLang="en-US" sz="2000" dirty="0">
                <a:solidFill>
                  <a:srgbClr val="0000FF"/>
                </a:solidFill>
                <a:latin typeface="HGS創英ﾌﾟﾚｾﾞﾝｽEB" panose="02020800000000000000" pitchFamily="18" charset="-128"/>
                <a:ea typeface="HGS創英ﾌﾟﾚｾﾞﾝｽEB" panose="02020800000000000000" pitchFamily="18" charset="-128"/>
              </a:rPr>
              <a:t>家庭</a:t>
            </a:r>
            <a:r>
              <a:rPr lang="ja-JP" altLang="en-US" sz="2000" dirty="0">
                <a:latin typeface="HGS創英ﾌﾟﾚｾﾞﾝｽEB" panose="02020800000000000000" pitchFamily="18" charset="-128"/>
                <a:ea typeface="HGS創英ﾌﾟﾚｾﾞﾝｽEB" panose="02020800000000000000" pitchFamily="18" charset="-128"/>
              </a:rPr>
              <a:t>か</a:t>
            </a:r>
            <a:r>
              <a:rPr kumimoji="1" lang="ja-JP" altLang="en-US" sz="2000" dirty="0">
                <a:solidFill>
                  <a:srgbClr val="0000FF"/>
                </a:solidFill>
                <a:latin typeface="HGS創英ﾌﾟﾚｾﾞﾝｽEB" panose="02020800000000000000" pitchFamily="18" charset="-128"/>
                <a:ea typeface="HGS創英ﾌﾟﾚｾﾞﾝｽEB" panose="02020800000000000000" pitchFamily="18" charset="-128"/>
              </a:rPr>
              <a:t>職場</a:t>
            </a:r>
            <a:r>
              <a:rPr kumimoji="1" lang="ja-JP" altLang="en-US" sz="2000" dirty="0">
                <a:latin typeface="HGS創英ﾌﾟﾚｾﾞﾝｽEB" panose="02020800000000000000" pitchFamily="18" charset="-128"/>
                <a:ea typeface="HGS創英ﾌﾟﾚｾﾞﾝｽEB" panose="02020800000000000000" pitchFamily="18" charset="-128"/>
              </a:rPr>
              <a:t>で過ごしています。社会学の多くの文献</a:t>
            </a:r>
            <a:r>
              <a:rPr kumimoji="1" lang="en-US" altLang="ja-JP" sz="1200" dirty="0">
                <a:latin typeface="HGS創英ﾌﾟﾚｾﾞﾝｽEB" panose="02020800000000000000" pitchFamily="18" charset="-128"/>
                <a:ea typeface="HGS創英ﾌﾟﾚｾﾞﾝｽEB" panose="02020800000000000000" pitchFamily="18" charset="-128"/>
              </a:rPr>
              <a:t>(</a:t>
            </a:r>
            <a:r>
              <a:rPr kumimoji="1" lang="ja-JP" altLang="en-US" sz="1200" dirty="0">
                <a:latin typeface="HGS創英ﾌﾟﾚｾﾞﾝｽEB" panose="02020800000000000000" pitchFamily="18" charset="-128"/>
                <a:ea typeface="HGS創英ﾌﾟﾚｾﾞﾝｽEB" panose="02020800000000000000" pitchFamily="18" charset="-128"/>
              </a:rPr>
              <a:t>上野千鶴子「家父長制と資本制」など</a:t>
            </a:r>
            <a:r>
              <a:rPr kumimoji="1" lang="en-US" altLang="ja-JP" sz="1200" dirty="0">
                <a:latin typeface="HGS創英ﾌﾟﾚｾﾞﾝｽEB" panose="02020800000000000000" pitchFamily="18" charset="-128"/>
                <a:ea typeface="HGS創英ﾌﾟﾚｾﾞﾝｽEB" panose="02020800000000000000" pitchFamily="18" charset="-128"/>
              </a:rPr>
              <a:t>)</a:t>
            </a:r>
            <a:r>
              <a:rPr kumimoji="1" lang="ja-JP" altLang="en-US" sz="2000" dirty="0">
                <a:latin typeface="HGS創英ﾌﾟﾚｾﾞﾝｽEB" panose="02020800000000000000" pitchFamily="18" charset="-128"/>
                <a:ea typeface="HGS創英ﾌﾟﾚｾﾞﾝｽEB" panose="02020800000000000000" pitchFamily="18" charset="-128"/>
              </a:rPr>
              <a:t>では次のような</a:t>
            </a:r>
            <a:r>
              <a:rPr kumimoji="1" lang="ja-JP" altLang="en-US" sz="2000" dirty="0">
                <a:solidFill>
                  <a:srgbClr val="FF0000"/>
                </a:solidFill>
                <a:latin typeface="HGS創英ﾌﾟﾚｾﾞﾝｽEB" panose="02020800000000000000" pitchFamily="18" charset="-128"/>
                <a:ea typeface="HGS創英ﾌﾟﾚｾﾞﾝｽEB" panose="02020800000000000000" pitchFamily="18" charset="-128"/>
              </a:rPr>
              <a:t>構造的な問題</a:t>
            </a:r>
            <a:r>
              <a:rPr kumimoji="1" lang="ja-JP" altLang="en-US" sz="2000" dirty="0">
                <a:latin typeface="HGS創英ﾌﾟﾚｾﾞﾝｽEB" panose="02020800000000000000" pitchFamily="18" charset="-128"/>
                <a:ea typeface="HGS創英ﾌﾟﾚｾﾞﾝｽEB" panose="02020800000000000000" pitchFamily="18" charset="-128"/>
              </a:rPr>
              <a:t>が長年にわたり指摘され</a:t>
            </a:r>
            <a:r>
              <a:rPr lang="ja-JP" altLang="en-US" sz="2000" dirty="0">
                <a:latin typeface="HGS創英ﾌﾟﾚｾﾞﾝｽEB" panose="02020800000000000000" pitchFamily="18" charset="-128"/>
                <a:ea typeface="HGS創英ﾌﾟﾚｾﾞﾝｽEB" panose="02020800000000000000" pitchFamily="18" charset="-128"/>
              </a:rPr>
              <a:t>て</a:t>
            </a:r>
            <a:r>
              <a:rPr kumimoji="1" lang="ja-JP" altLang="en-US" sz="2000" dirty="0">
                <a:latin typeface="HGS創英ﾌﾟﾚｾﾞﾝｽEB" panose="02020800000000000000" pitchFamily="18" charset="-128"/>
                <a:ea typeface="HGS創英ﾌﾟﾚｾﾞﾝｽEB" panose="02020800000000000000" pitchFamily="18" charset="-128"/>
              </a:rPr>
              <a:t>来ました。</a:t>
            </a:r>
            <a:endParaRPr kumimoji="1" lang="en-US" altLang="ja-JP" sz="2000" dirty="0">
              <a:latin typeface="HGS創英ﾌﾟﾚｾﾞﾝｽEB" panose="02020800000000000000" pitchFamily="18" charset="-128"/>
              <a:ea typeface="HGS創英ﾌﾟﾚｾﾞﾝｽEB" panose="02020800000000000000" pitchFamily="18" charset="-128"/>
            </a:endParaRPr>
          </a:p>
          <a:p>
            <a:r>
              <a:rPr kumimoji="1" lang="ja-JP" altLang="en-US" sz="2000" dirty="0">
                <a:solidFill>
                  <a:srgbClr val="0000FF"/>
                </a:solidFill>
                <a:latin typeface="HGS創英ﾌﾟﾚｾﾞﾝｽEB" panose="02020800000000000000" pitchFamily="18" charset="-128"/>
                <a:ea typeface="HGS創英ﾌﾟﾚｾﾞﾝｽEB" panose="02020800000000000000" pitchFamily="18" charset="-128"/>
              </a:rPr>
              <a:t>家庭において</a:t>
            </a:r>
            <a:r>
              <a:rPr kumimoji="1" lang="ja-JP" altLang="en-US" sz="2000" dirty="0">
                <a:latin typeface="HGS創英ﾌﾟﾚｾﾞﾝｽEB" panose="02020800000000000000" pitchFamily="18" charset="-128"/>
                <a:ea typeface="HGS創英ﾌﾟﾚｾﾞﾝｽEB" panose="02020800000000000000" pitchFamily="18" charset="-128"/>
              </a:rPr>
              <a:t>：</a:t>
            </a:r>
            <a:br>
              <a:rPr kumimoji="1" lang="en-US" altLang="ja-JP" sz="2000" dirty="0">
                <a:latin typeface="HGS創英ﾌﾟﾚｾﾞﾝｽEB" panose="02020800000000000000" pitchFamily="18" charset="-128"/>
                <a:ea typeface="HGS創英ﾌﾟﾚｾﾞﾝｽEB" panose="02020800000000000000" pitchFamily="18" charset="-128"/>
              </a:rPr>
            </a:br>
            <a:r>
              <a:rPr kumimoji="1" lang="ja-JP" altLang="en-US" sz="2000" dirty="0">
                <a:latin typeface="HGS創英ﾌﾟﾚｾﾞﾝｽEB" panose="02020800000000000000" pitchFamily="18" charset="-128"/>
                <a:ea typeface="HGS創英ﾌﾟﾚｾﾞﾝｽEB" panose="02020800000000000000" pitchFamily="18" charset="-128"/>
              </a:rPr>
              <a:t>女性の収入がないこと、もしくは</a:t>
            </a:r>
            <a:r>
              <a:rPr kumimoji="1" lang="ja-JP" altLang="en-US" sz="2000" u="sng" dirty="0">
                <a:effectLst>
                  <a:outerShdw blurRad="38100" dist="38100" dir="2700000" algn="tl">
                    <a:srgbClr val="000000">
                      <a:alpha val="43137"/>
                    </a:srgbClr>
                  </a:outerShdw>
                </a:effectLst>
                <a:latin typeface="HGS創英ﾌﾟﾚｾﾞﾝｽEB" panose="02020800000000000000" pitchFamily="18" charset="-128"/>
                <a:ea typeface="HGS創英ﾌﾟﾚｾﾞﾝｽEB" panose="02020800000000000000" pitchFamily="18" charset="-128"/>
              </a:rPr>
              <a:t>収入が低く抑えられている</a:t>
            </a:r>
            <a:r>
              <a:rPr kumimoji="1" lang="ja-JP" altLang="en-US" sz="2000" dirty="0">
                <a:latin typeface="HGS創英ﾌﾟﾚｾﾞﾝｽEB" panose="02020800000000000000" pitchFamily="18" charset="-128"/>
                <a:ea typeface="HGS創英ﾌﾟﾚｾﾞﾝｽEB" panose="02020800000000000000" pitchFamily="18" charset="-128"/>
              </a:rPr>
              <a:t>ことにより、家庭内の意思決定において影響力が小さくなっている。それが要因となって</a:t>
            </a:r>
            <a:r>
              <a:rPr kumimoji="1" lang="ja-JP" altLang="en-US" sz="2000" u="sng" dirty="0">
                <a:effectLst>
                  <a:outerShdw blurRad="38100" dist="38100" dir="2700000" algn="tl">
                    <a:srgbClr val="000000">
                      <a:alpha val="43137"/>
                    </a:srgbClr>
                  </a:outerShdw>
                </a:effectLst>
                <a:latin typeface="HGS創英ﾌﾟﾚｾﾞﾝｽEB" panose="02020800000000000000" pitchFamily="18" charset="-128"/>
                <a:ea typeface="HGS創英ﾌﾟﾚｾﾞﾝｽEB" panose="02020800000000000000" pitchFamily="18" charset="-128"/>
              </a:rPr>
              <a:t>性別による役割の固定化</a:t>
            </a:r>
            <a:r>
              <a:rPr kumimoji="1" lang="ja-JP" altLang="en-US" sz="2000" dirty="0">
                <a:latin typeface="HGS創英ﾌﾟﾚｾﾞﾝｽEB" panose="02020800000000000000" pitchFamily="18" charset="-128"/>
                <a:ea typeface="HGS創英ﾌﾟﾚｾﾞﾝｽEB" panose="02020800000000000000" pitchFamily="18" charset="-128"/>
              </a:rPr>
              <a:t>がおきている。</a:t>
            </a:r>
            <a:endParaRPr kumimoji="1" lang="en-US" altLang="ja-JP" sz="2000" dirty="0">
              <a:latin typeface="HGS創英ﾌﾟﾚｾﾞﾝｽEB" panose="02020800000000000000" pitchFamily="18" charset="-128"/>
              <a:ea typeface="HGS創英ﾌﾟﾚｾﾞﾝｽEB" panose="02020800000000000000" pitchFamily="18" charset="-128"/>
            </a:endParaRPr>
          </a:p>
          <a:p>
            <a:r>
              <a:rPr lang="ja-JP" altLang="en-US" sz="2000" dirty="0">
                <a:solidFill>
                  <a:srgbClr val="0000FF"/>
                </a:solidFill>
                <a:latin typeface="HGS創英ﾌﾟﾚｾﾞﾝｽEB" panose="02020800000000000000" pitchFamily="18" charset="-128"/>
                <a:ea typeface="HGS創英ﾌﾟﾚｾﾞﾝｽEB" panose="02020800000000000000" pitchFamily="18" charset="-128"/>
              </a:rPr>
              <a:t>職場において</a:t>
            </a:r>
            <a:r>
              <a:rPr lang="ja-JP" altLang="en-US" sz="2000" dirty="0">
                <a:latin typeface="HGS創英ﾌﾟﾚｾﾞﾝｽEB" panose="02020800000000000000" pitchFamily="18" charset="-128"/>
                <a:ea typeface="HGS創英ﾌﾟﾚｾﾞﾝｽEB" panose="02020800000000000000" pitchFamily="18" charset="-128"/>
              </a:rPr>
              <a:t>：</a:t>
            </a:r>
            <a:br>
              <a:rPr lang="en-US" altLang="ja-JP" sz="2000" dirty="0">
                <a:latin typeface="HGS創英ﾌﾟﾚｾﾞﾝｽEB" panose="02020800000000000000" pitchFamily="18" charset="-128"/>
                <a:ea typeface="HGS創英ﾌﾟﾚｾﾞﾝｽEB" panose="02020800000000000000" pitchFamily="18" charset="-128"/>
              </a:rPr>
            </a:br>
            <a:r>
              <a:rPr lang="ja-JP" altLang="en-US" sz="2000" dirty="0">
                <a:latin typeface="HGS創英ﾌﾟﾚｾﾞﾝｽEB" panose="02020800000000000000" pitchFamily="18" charset="-128"/>
                <a:ea typeface="HGS創英ﾌﾟﾚｾﾞﾝｽEB" panose="02020800000000000000" pitchFamily="18" charset="-128"/>
              </a:rPr>
              <a:t>家庭内の</a:t>
            </a:r>
            <a:r>
              <a:rPr lang="ja-JP" altLang="en-US" sz="2000" u="sng" dirty="0">
                <a:effectLst>
                  <a:outerShdw blurRad="38100" dist="38100" dir="2700000" algn="tl">
                    <a:srgbClr val="000000">
                      <a:alpha val="43137"/>
                    </a:srgbClr>
                  </a:outerShdw>
                </a:effectLst>
                <a:latin typeface="HGS創英ﾌﾟﾚｾﾞﾝｽEB" panose="02020800000000000000" pitchFamily="18" charset="-128"/>
                <a:ea typeface="HGS創英ﾌﾟﾚｾﾞﾝｽEB" panose="02020800000000000000" pitchFamily="18" charset="-128"/>
              </a:rPr>
              <a:t>性別による役割の固定化</a:t>
            </a:r>
            <a:r>
              <a:rPr lang="en-US" altLang="ja-JP" sz="20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育児や介護など</a:t>
            </a:r>
            <a:r>
              <a:rPr lang="en-US" altLang="ja-JP" sz="20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は働き方に強く影響する。</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200" dirty="0">
                <a:latin typeface="HGS創英ﾌﾟﾚｾﾞﾝｽEB" panose="02020800000000000000" pitchFamily="18" charset="-128"/>
                <a:ea typeface="HGS創英ﾌﾟﾚｾﾞﾝｽEB" panose="02020800000000000000" pitchFamily="18" charset="-128"/>
              </a:rPr>
              <a:t>一例として </a:t>
            </a:r>
            <a:r>
              <a:rPr lang="en-US" altLang="ja-JP" sz="1200" dirty="0">
                <a:latin typeface="HGS創英ﾌﾟﾚｾﾞﾝｽEB" panose="02020800000000000000" pitchFamily="18" charset="-128"/>
                <a:ea typeface="HGS創英ﾌﾟﾚｾﾞﾝｽEB" panose="02020800000000000000" pitchFamily="18" charset="-128"/>
              </a:rPr>
              <a:t>: </a:t>
            </a:r>
            <a:r>
              <a:rPr lang="ja-JP" altLang="en-US" sz="1200" dirty="0">
                <a:latin typeface="HGS創英ﾌﾟﾚｾﾞﾝｽEB" panose="02020800000000000000" pitchFamily="18" charset="-128"/>
                <a:ea typeface="HGS創英ﾌﾟﾚｾﾞﾝｽEB" panose="02020800000000000000" pitchFamily="18" charset="-128"/>
              </a:rPr>
              <a:t>男性よりも女性は長い時間育児に専念している。</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それが要因となって離職に追い込まれる、もしくは</a:t>
            </a:r>
            <a:r>
              <a:rPr lang="ja-JP" altLang="en-US" sz="2000" u="sng" dirty="0">
                <a:effectLst>
                  <a:outerShdw blurRad="38100" dist="38100" dir="2700000" algn="tl">
                    <a:srgbClr val="000000">
                      <a:alpha val="43137"/>
                    </a:srgbClr>
                  </a:outerShdw>
                </a:effectLst>
                <a:latin typeface="HGS創英ﾌﾟﾚｾﾞﾝｽEB" panose="02020800000000000000" pitchFamily="18" charset="-128"/>
                <a:ea typeface="HGS創英ﾌﾟﾚｾﾞﾝｽEB" panose="02020800000000000000" pitchFamily="18" charset="-128"/>
              </a:rPr>
              <a:t>収入が低く抑えられている</a:t>
            </a:r>
            <a:r>
              <a:rPr lang="ja-JP" altLang="en-US" sz="2000" dirty="0">
                <a:latin typeface="HGS創英ﾌﾟﾚｾﾞﾝｽEB" panose="02020800000000000000" pitchFamily="18" charset="-128"/>
                <a:ea typeface="HGS創英ﾌﾟﾚｾﾞﾝｽEB" panose="02020800000000000000" pitchFamily="18" charset="-128"/>
              </a:rPr>
              <a:t>。</a:t>
            </a:r>
            <a:endParaRPr lang="en-US" altLang="ja-JP" sz="2000" dirty="0">
              <a:latin typeface="HGS創英ﾌﾟﾚｾﾞﾝｽEB" panose="02020800000000000000" pitchFamily="18" charset="-128"/>
              <a:ea typeface="HGS創英ﾌﾟﾚｾﾞﾝｽEB" panose="02020800000000000000" pitchFamily="18" charset="-128"/>
            </a:endParaRPr>
          </a:p>
        </p:txBody>
      </p:sp>
      <p:sp>
        <p:nvSpPr>
          <p:cNvPr id="4" name="日付プレースホルダー 3">
            <a:extLst>
              <a:ext uri="{FF2B5EF4-FFF2-40B4-BE49-F238E27FC236}">
                <a16:creationId xmlns:a16="http://schemas.microsoft.com/office/drawing/2014/main" id="{F81AFD51-FB3E-4ABC-8AEA-9A0FA50EF152}"/>
              </a:ext>
            </a:extLst>
          </p:cNvPr>
          <p:cNvSpPr>
            <a:spLocks noGrp="1"/>
          </p:cNvSpPr>
          <p:nvPr>
            <p:ph type="dt" sz="half" idx="10"/>
          </p:nvPr>
        </p:nvSpPr>
        <p:spPr/>
        <p:txBody>
          <a:bodyPr/>
          <a:lstStyle/>
          <a:p>
            <a:r>
              <a:rPr lang="en-US" altLang="ja-JP" dirty="0">
                <a:solidFill>
                  <a:prstClr val="black">
                    <a:tint val="75000"/>
                  </a:prstClr>
                </a:solidFill>
              </a:rPr>
              <a:t>2022/10</a:t>
            </a:r>
          </a:p>
        </p:txBody>
      </p:sp>
      <p:sp>
        <p:nvSpPr>
          <p:cNvPr id="5" name="スライド番号プレースホルダー 4">
            <a:extLst>
              <a:ext uri="{FF2B5EF4-FFF2-40B4-BE49-F238E27FC236}">
                <a16:creationId xmlns:a16="http://schemas.microsoft.com/office/drawing/2014/main" id="{A5635A85-501B-4560-B7DA-2F45A2B59E9B}"/>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3</a:t>
            </a:fld>
            <a:endParaRPr lang="ja-JP" altLang="en-US">
              <a:solidFill>
                <a:prstClr val="black">
                  <a:tint val="75000"/>
                </a:prstClr>
              </a:solidFill>
            </a:endParaRPr>
          </a:p>
        </p:txBody>
      </p:sp>
      <p:sp>
        <p:nvSpPr>
          <p:cNvPr id="2" name="Rectangle 1">
            <a:extLst>
              <a:ext uri="{FF2B5EF4-FFF2-40B4-BE49-F238E27FC236}">
                <a16:creationId xmlns:a16="http://schemas.microsoft.com/office/drawing/2014/main" id="{21381ADC-433B-4713-B2D7-2057DCAFA024}"/>
              </a:ext>
            </a:extLst>
          </p:cNvPr>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rPr>
              <a:t>265234</a:t>
            </a:r>
            <a:r>
              <a:rPr kumimoji="0" lang="ja-JP" altLang="ja-JP" sz="400" b="0" i="0" u="none" strike="noStrike" cap="none" normalizeH="0" baseline="0">
                <a:ln>
                  <a:noFill/>
                </a:ln>
                <a:solidFill>
                  <a:schemeClr val="tx1"/>
                </a:solidFill>
                <a:effectLst/>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EC6845DA-D156-4D10-862F-3ACC86821C38}"/>
              </a:ext>
            </a:extLst>
          </p:cNvPr>
          <p:cNvSpPr>
            <a:spLocks noChangeArrowheads="1"/>
          </p:cNvSpPr>
          <p:nvPr/>
        </p:nvSpPr>
        <p:spPr bwMode="auto">
          <a:xfrm>
            <a:off x="152400" y="15240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rPr>
              <a:t>265234</a:t>
            </a:r>
            <a:r>
              <a:rPr kumimoji="0" lang="ja-JP" altLang="ja-JP" sz="400" b="0" i="0" u="none" strike="noStrike" cap="none" normalizeH="0" baseline="0">
                <a:ln>
                  <a:noFill/>
                </a:ln>
                <a:solidFill>
                  <a:schemeClr val="tx1"/>
                </a:solidFill>
                <a:effectLst/>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39410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608703B-1F3B-4D6A-9AA1-67FDC2E59A49}"/>
              </a:ext>
            </a:extLst>
          </p:cNvPr>
          <p:cNvSpPr>
            <a:spLocks noGrp="1"/>
          </p:cNvSpPr>
          <p:nvPr>
            <p:ph type="title"/>
          </p:nvPr>
        </p:nvSpPr>
        <p:spPr>
          <a:xfrm>
            <a:off x="628650" y="365126"/>
            <a:ext cx="7886700" cy="2055762"/>
          </a:xfrm>
        </p:spPr>
        <p:txBody>
          <a:bodyPr>
            <a:normAutofit/>
          </a:bodyPr>
          <a:lstStyle/>
          <a:p>
            <a:pPr algn="ctr"/>
            <a:r>
              <a:rPr lang="ja-JP" altLang="en-US" sz="4000" dirty="0">
                <a:latin typeface="HGS創英ﾌﾟﾚｾﾞﾝｽEB" panose="02020800000000000000" pitchFamily="18" charset="-128"/>
                <a:ea typeface="HGS創英ﾌﾟﾚｾﾞﾝｽEB" panose="02020800000000000000" pitchFamily="18" charset="-128"/>
              </a:rPr>
              <a:t>現状をただしく認識するためには</a:t>
            </a:r>
            <a:br>
              <a:rPr lang="en-US" altLang="ja-JP" sz="4000" dirty="0">
                <a:latin typeface="HGS創英ﾌﾟﾚｾﾞﾝｽEB" panose="02020800000000000000" pitchFamily="18" charset="-128"/>
                <a:ea typeface="HGS創英ﾌﾟﾚｾﾞﾝｽEB" panose="02020800000000000000" pitchFamily="18" charset="-128"/>
              </a:rPr>
            </a:br>
            <a:r>
              <a:rPr lang="ja-JP" altLang="en-US" sz="4000" dirty="0">
                <a:latin typeface="HGS創英ﾌﾟﾚｾﾞﾝｽEB" panose="02020800000000000000" pitchFamily="18" charset="-128"/>
                <a:ea typeface="HGS創英ﾌﾟﾚｾﾞﾝｽEB" panose="02020800000000000000" pitchFamily="18" charset="-128"/>
              </a:rPr>
              <a:t>賃金の情報は避けて通れない</a:t>
            </a:r>
            <a:endParaRPr kumimoji="1" lang="ja-JP" altLang="en-US" sz="4000" dirty="0">
              <a:latin typeface="HGS創英ﾌﾟﾚｾﾞﾝｽEB" panose="02020800000000000000" pitchFamily="18" charset="-128"/>
              <a:ea typeface="HGS創英ﾌﾟﾚｾﾞﾝｽEB" panose="02020800000000000000" pitchFamily="18" charset="-128"/>
            </a:endParaRPr>
          </a:p>
        </p:txBody>
      </p:sp>
      <p:sp>
        <p:nvSpPr>
          <p:cNvPr id="7" name="コンテンツ プレースホルダー 6">
            <a:extLst>
              <a:ext uri="{FF2B5EF4-FFF2-40B4-BE49-F238E27FC236}">
                <a16:creationId xmlns:a16="http://schemas.microsoft.com/office/drawing/2014/main" id="{FC9A08BD-EE7A-4B61-9EC0-26E8E705ACCD}"/>
              </a:ext>
            </a:extLst>
          </p:cNvPr>
          <p:cNvSpPr>
            <a:spLocks noGrp="1"/>
          </p:cNvSpPr>
          <p:nvPr>
            <p:ph idx="1"/>
          </p:nvPr>
        </p:nvSpPr>
        <p:spPr>
          <a:xfrm>
            <a:off x="628650" y="3055820"/>
            <a:ext cx="7886700" cy="3297237"/>
          </a:xfrm>
        </p:spPr>
        <p:txBody>
          <a:bodyPr>
            <a:normAutofit lnSpcReduction="10000"/>
          </a:bodyPr>
          <a:lstStyle/>
          <a:p>
            <a:r>
              <a:rPr lang="ja-JP" altLang="en-US" sz="2400" dirty="0">
                <a:latin typeface="HGS創英ﾌﾟﾚｾﾞﾝｽEB" panose="02020800000000000000" pitchFamily="18" charset="-128"/>
                <a:ea typeface="HGS創英ﾌﾟﾚｾﾞﾝｽEB" panose="02020800000000000000" pitchFamily="18" charset="-128"/>
              </a:rPr>
              <a:t>このような</a:t>
            </a:r>
            <a:r>
              <a:rPr lang="ja-JP" altLang="en-US" sz="2400" dirty="0">
                <a:solidFill>
                  <a:srgbClr val="FF0000"/>
                </a:solidFill>
                <a:latin typeface="HGS創英ﾌﾟﾚｾﾞﾝｽEB" panose="02020800000000000000" pitchFamily="18" charset="-128"/>
                <a:ea typeface="HGS創英ﾌﾟﾚｾﾞﾝｽEB" panose="02020800000000000000" pitchFamily="18" charset="-128"/>
              </a:rPr>
              <a:t>負のスパイラル</a:t>
            </a:r>
            <a:r>
              <a:rPr lang="ja-JP" altLang="en-US" sz="2400" dirty="0">
                <a:latin typeface="HGS創英ﾌﾟﾚｾﾞﾝｽEB" panose="02020800000000000000" pitchFamily="18" charset="-128"/>
                <a:ea typeface="HGS創英ﾌﾟﾚｾﾞﾝｽEB" panose="02020800000000000000" pitchFamily="18" charset="-128"/>
              </a:rPr>
              <a:t>に新潟大学の女性職員も巻き込まれているのでしょうか？</a:t>
            </a:r>
            <a:endParaRPr lang="en-US" altLang="ja-JP" sz="2400" dirty="0">
              <a:latin typeface="HGS創英ﾌﾟﾚｾﾞﾝｽEB" panose="02020800000000000000" pitchFamily="18" charset="-128"/>
              <a:ea typeface="HGS創英ﾌﾟﾚｾﾞﾝｽEB" panose="02020800000000000000" pitchFamily="18" charset="-128"/>
            </a:endParaRPr>
          </a:p>
          <a:p>
            <a:r>
              <a:rPr lang="ja-JP" altLang="en-US" sz="2400" dirty="0">
                <a:latin typeface="HGS創英ﾌﾟﾚｾﾞﾝｽEB" panose="02020800000000000000" pitchFamily="18" charset="-128"/>
                <a:ea typeface="HGS創英ﾌﾟﾚｾﾞﾝｽEB" panose="02020800000000000000" pitchFamily="18" charset="-128"/>
              </a:rPr>
              <a:t>私たち新潟大学職員は女性職員の現状をどの程度認識ができているのでしょうか？</a:t>
            </a:r>
            <a:endParaRPr lang="en-US" altLang="ja-JP" sz="2400" dirty="0">
              <a:latin typeface="HGS創英ﾌﾟﾚｾﾞﾝｽEB" panose="02020800000000000000" pitchFamily="18" charset="-128"/>
              <a:ea typeface="HGS創英ﾌﾟﾚｾﾞﾝｽEB" panose="02020800000000000000" pitchFamily="18" charset="-128"/>
            </a:endParaRPr>
          </a:p>
          <a:p>
            <a:r>
              <a:rPr lang="ja-JP" altLang="en-US" sz="2400" dirty="0">
                <a:latin typeface="HGS創英ﾌﾟﾚｾﾞﾝｽEB" panose="02020800000000000000" pitchFamily="18" charset="-128"/>
                <a:ea typeface="HGS創英ﾌﾟﾚｾﾞﾝｽEB" panose="02020800000000000000" pitchFamily="18" charset="-128"/>
              </a:rPr>
              <a:t>性別による役割の固定化がよくないという認識が広まっているのに改善されないとしたら、私たちがこの団体交渉の場できることはなんでしょうか？</a:t>
            </a:r>
            <a:endParaRPr lang="en-US" altLang="ja-JP" sz="2400" dirty="0">
              <a:latin typeface="HGS創英ﾌﾟﾚｾﾞﾝｽEB" panose="02020800000000000000" pitchFamily="18" charset="-128"/>
              <a:ea typeface="HGS創英ﾌﾟﾚｾﾞﾝｽEB" panose="02020800000000000000" pitchFamily="18" charset="-128"/>
            </a:endParaRPr>
          </a:p>
          <a:p>
            <a:r>
              <a:rPr lang="ja-JP" altLang="en-US" sz="2400" dirty="0">
                <a:latin typeface="HGS創英ﾌﾟﾚｾﾞﾝｽEB" panose="02020800000000000000" pitchFamily="18" charset="-128"/>
                <a:ea typeface="HGS創英ﾌﾟﾚｾﾞﾝｽEB" panose="02020800000000000000" pitchFamily="18" charset="-128"/>
              </a:rPr>
              <a:t>それは、</a:t>
            </a:r>
            <a:r>
              <a:rPr lang="ja-JP" altLang="en-US" sz="2400" u="sng" dirty="0">
                <a:effectLst>
                  <a:outerShdw blurRad="38100" dist="38100" dir="2700000" algn="tl">
                    <a:srgbClr val="000000">
                      <a:alpha val="43137"/>
                    </a:srgbClr>
                  </a:outerShdw>
                </a:effectLst>
                <a:latin typeface="HGS創英ﾌﾟﾚｾﾞﾝｽEB" panose="02020800000000000000" pitchFamily="18" charset="-128"/>
                <a:ea typeface="HGS創英ﾌﾟﾚｾﾞﾝｽEB" panose="02020800000000000000" pitchFamily="18" charset="-128"/>
              </a:rPr>
              <a:t>女性職員の給与水準について、情報共有の準備をすること</a:t>
            </a:r>
            <a:r>
              <a:rPr lang="ja-JP" altLang="en-US" sz="2400" dirty="0">
                <a:latin typeface="HGS創英ﾌﾟﾚｾﾞﾝｽEB" panose="02020800000000000000" pitchFamily="18" charset="-128"/>
                <a:ea typeface="HGS創英ﾌﾟﾚｾﾞﾝｽEB" panose="02020800000000000000" pitchFamily="18" charset="-128"/>
              </a:rPr>
              <a:t>です。</a:t>
            </a:r>
            <a:endParaRPr lang="en-US" altLang="ja-JP" sz="2400" dirty="0">
              <a:latin typeface="HGS創英ﾌﾟﾚｾﾞﾝｽEB" panose="02020800000000000000" pitchFamily="18" charset="-128"/>
              <a:ea typeface="HGS創英ﾌﾟﾚｾﾞﾝｽEB" panose="02020800000000000000" pitchFamily="18" charset="-128"/>
            </a:endParaRPr>
          </a:p>
        </p:txBody>
      </p:sp>
      <p:sp>
        <p:nvSpPr>
          <p:cNvPr id="4" name="日付プレースホルダー 3">
            <a:extLst>
              <a:ext uri="{FF2B5EF4-FFF2-40B4-BE49-F238E27FC236}">
                <a16:creationId xmlns:a16="http://schemas.microsoft.com/office/drawing/2014/main" id="{F81AFD51-FB3E-4ABC-8AEA-9A0FA50EF152}"/>
              </a:ext>
            </a:extLst>
          </p:cNvPr>
          <p:cNvSpPr>
            <a:spLocks noGrp="1"/>
          </p:cNvSpPr>
          <p:nvPr>
            <p:ph type="dt" sz="half" idx="10"/>
          </p:nvPr>
        </p:nvSpPr>
        <p:spPr/>
        <p:txBody>
          <a:bodyPr/>
          <a:lstStyle/>
          <a:p>
            <a:r>
              <a:rPr lang="en-US" altLang="ja-JP" dirty="0">
                <a:solidFill>
                  <a:prstClr val="black">
                    <a:tint val="75000"/>
                  </a:prstClr>
                </a:solidFill>
              </a:rPr>
              <a:t>2022/10</a:t>
            </a:r>
          </a:p>
        </p:txBody>
      </p:sp>
      <p:sp>
        <p:nvSpPr>
          <p:cNvPr id="5" name="スライド番号プレースホルダー 4">
            <a:extLst>
              <a:ext uri="{FF2B5EF4-FFF2-40B4-BE49-F238E27FC236}">
                <a16:creationId xmlns:a16="http://schemas.microsoft.com/office/drawing/2014/main" id="{A5635A85-501B-4560-B7DA-2F45A2B59E9B}"/>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4</a:t>
            </a:fld>
            <a:endParaRPr lang="ja-JP" altLang="en-US">
              <a:solidFill>
                <a:prstClr val="black">
                  <a:tint val="75000"/>
                </a:prstClr>
              </a:solidFill>
            </a:endParaRPr>
          </a:p>
        </p:txBody>
      </p:sp>
      <p:sp>
        <p:nvSpPr>
          <p:cNvPr id="2" name="Rectangle 1">
            <a:extLst>
              <a:ext uri="{FF2B5EF4-FFF2-40B4-BE49-F238E27FC236}">
                <a16:creationId xmlns:a16="http://schemas.microsoft.com/office/drawing/2014/main" id="{21381ADC-433B-4713-B2D7-2057DCAFA024}"/>
              </a:ext>
            </a:extLst>
          </p:cNvPr>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rPr>
              <a:t>265234</a:t>
            </a:r>
            <a:r>
              <a:rPr kumimoji="0" lang="ja-JP" altLang="ja-JP" sz="400" b="0" i="0" u="none" strike="noStrike" cap="none" normalizeH="0" baseline="0">
                <a:ln>
                  <a:noFill/>
                </a:ln>
                <a:solidFill>
                  <a:schemeClr val="tx1"/>
                </a:solidFill>
                <a:effectLst/>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EC6845DA-D156-4D10-862F-3ACC86821C38}"/>
              </a:ext>
            </a:extLst>
          </p:cNvPr>
          <p:cNvSpPr>
            <a:spLocks noChangeArrowheads="1"/>
          </p:cNvSpPr>
          <p:nvPr/>
        </p:nvSpPr>
        <p:spPr bwMode="auto">
          <a:xfrm>
            <a:off x="152400" y="15240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rPr>
              <a:t>265234</a:t>
            </a:r>
            <a:r>
              <a:rPr kumimoji="0" lang="ja-JP" altLang="ja-JP" sz="400" b="0" i="0" u="none" strike="noStrike" cap="none" normalizeH="0" baseline="0">
                <a:ln>
                  <a:noFill/>
                </a:ln>
                <a:solidFill>
                  <a:schemeClr val="tx1"/>
                </a:solidFill>
                <a:effectLst/>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2671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608703B-1F3B-4D6A-9AA1-67FDC2E59A49}"/>
              </a:ext>
            </a:extLst>
          </p:cNvPr>
          <p:cNvSpPr>
            <a:spLocks noGrp="1"/>
          </p:cNvSpPr>
          <p:nvPr>
            <p:ph type="title"/>
          </p:nvPr>
        </p:nvSpPr>
        <p:spPr/>
        <p:txBody>
          <a:bodyPr>
            <a:normAutofit/>
          </a:bodyPr>
          <a:lstStyle/>
          <a:p>
            <a:pPr algn="ctr"/>
            <a:r>
              <a:rPr kumimoji="1" lang="ja-JP" altLang="en-US" sz="4000" dirty="0">
                <a:latin typeface="HGS創英ﾌﾟﾚｾﾞﾝｽEB" panose="02020800000000000000" pitchFamily="18" charset="-128"/>
                <a:ea typeface="HGS創英ﾌﾟﾚｾﾞﾝｽEB" panose="02020800000000000000" pitchFamily="18" charset="-128"/>
              </a:rPr>
              <a:t>要求</a:t>
            </a:r>
            <a:r>
              <a:rPr lang="ja-JP" altLang="en-US" sz="4000" dirty="0">
                <a:latin typeface="HGS創英ﾌﾟﾚｾﾞﾝｽEB" panose="02020800000000000000" pitchFamily="18" charset="-128"/>
                <a:ea typeface="HGS創英ﾌﾟﾚｾﾞﾝｽEB" panose="02020800000000000000" pitchFamily="18" charset="-128"/>
              </a:rPr>
              <a:t>の具体的内容</a:t>
            </a:r>
            <a:endParaRPr kumimoji="1" lang="ja-JP" altLang="en-US" sz="4000" dirty="0">
              <a:latin typeface="HGS創英ﾌﾟﾚｾﾞﾝｽEB" panose="02020800000000000000" pitchFamily="18" charset="-128"/>
              <a:ea typeface="HGS創英ﾌﾟﾚｾﾞﾝｽEB" panose="02020800000000000000" pitchFamily="18" charset="-128"/>
            </a:endParaRPr>
          </a:p>
        </p:txBody>
      </p:sp>
      <p:sp>
        <p:nvSpPr>
          <p:cNvPr id="7" name="コンテンツ プレースホルダー 6">
            <a:extLst>
              <a:ext uri="{FF2B5EF4-FFF2-40B4-BE49-F238E27FC236}">
                <a16:creationId xmlns:a16="http://schemas.microsoft.com/office/drawing/2014/main" id="{FC9A08BD-EE7A-4B61-9EC0-26E8E705ACCD}"/>
              </a:ext>
            </a:extLst>
          </p:cNvPr>
          <p:cNvSpPr>
            <a:spLocks noGrp="1"/>
          </p:cNvSpPr>
          <p:nvPr>
            <p:ph idx="1"/>
          </p:nvPr>
        </p:nvSpPr>
        <p:spPr/>
        <p:txBody>
          <a:bodyPr>
            <a:noAutofit/>
          </a:bodyPr>
          <a:lstStyle/>
          <a:p>
            <a:r>
              <a:rPr lang="ja-JP" altLang="en-US" sz="2000" dirty="0">
                <a:latin typeface="HGS創英ﾌﾟﾚｾﾞﾝｽEB" panose="02020800000000000000" pitchFamily="18" charset="-128"/>
                <a:ea typeface="HGS創英ﾌﾟﾚｾﾞﾝｽEB" panose="02020800000000000000" pitchFamily="18" charset="-128"/>
              </a:rPr>
              <a:t>職員の性別</a:t>
            </a:r>
            <a:r>
              <a:rPr lang="en-US" altLang="ja-JP" sz="1100" dirty="0">
                <a:latin typeface="HGS創英ﾌﾟﾚｾﾞﾝｽEB" panose="02020800000000000000" pitchFamily="18" charset="-128"/>
                <a:ea typeface="HGS創英ﾌﾟﾚｾﾞﾝｽEB" panose="02020800000000000000" pitchFamily="18" charset="-128"/>
              </a:rPr>
              <a:t>(</a:t>
            </a:r>
            <a:r>
              <a:rPr lang="ja-JP" altLang="en-US" sz="1100" dirty="0">
                <a:latin typeface="HGS創英ﾌﾟﾚｾﾞﾝｽEB" panose="02020800000000000000" pitchFamily="18" charset="-128"/>
                <a:ea typeface="HGS創英ﾌﾟﾚｾﾞﾝｽEB" panose="02020800000000000000" pitchFamily="18" charset="-128"/>
              </a:rPr>
              <a:t>男・女</a:t>
            </a:r>
            <a:r>
              <a:rPr lang="en-US" altLang="ja-JP" sz="11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ごと、世代ごと</a:t>
            </a:r>
            <a:r>
              <a:rPr lang="en-US" altLang="ja-JP" sz="1100" dirty="0">
                <a:latin typeface="HGS創英ﾌﾟﾚｾﾞﾝｽEB" panose="02020800000000000000" pitchFamily="18" charset="-128"/>
                <a:ea typeface="HGS創英ﾌﾟﾚｾﾞﾝｽEB" panose="02020800000000000000" pitchFamily="18" charset="-128"/>
              </a:rPr>
              <a:t>(</a:t>
            </a:r>
            <a:r>
              <a:rPr lang="ja-JP" altLang="en-US" sz="1100" dirty="0">
                <a:latin typeface="HGS創英ﾌﾟﾚｾﾞﾝｽEB" panose="02020800000000000000" pitchFamily="18" charset="-128"/>
                <a:ea typeface="HGS創英ﾌﾟﾚｾﾞﾝｽEB" panose="02020800000000000000" pitchFamily="18" charset="-128"/>
              </a:rPr>
              <a:t>例えば</a:t>
            </a:r>
            <a:r>
              <a:rPr lang="en-US" altLang="ja-JP" sz="1100" dirty="0">
                <a:latin typeface="HGS創英ﾌﾟﾚｾﾞﾝｽEB" panose="02020800000000000000" pitchFamily="18" charset="-128"/>
                <a:ea typeface="HGS創英ﾌﾟﾚｾﾞﾝｽEB" panose="02020800000000000000" pitchFamily="18" charset="-128"/>
              </a:rPr>
              <a:t>5</a:t>
            </a:r>
            <a:r>
              <a:rPr lang="ja-JP" altLang="en-US" sz="1100" dirty="0">
                <a:latin typeface="HGS創英ﾌﾟﾚｾﾞﾝｽEB" panose="02020800000000000000" pitchFamily="18" charset="-128"/>
                <a:ea typeface="HGS創英ﾌﾟﾚｾﾞﾝｽEB" panose="02020800000000000000" pitchFamily="18" charset="-128"/>
              </a:rPr>
              <a:t>歳ずつの区分で</a:t>
            </a:r>
            <a:r>
              <a:rPr lang="en-US" altLang="ja-JP" sz="11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に下記に挙げる本給表における級・号給別の人数分布を示すよう要求します。</a:t>
            </a:r>
            <a:endParaRPr lang="en-US" altLang="ja-JP" sz="2000" dirty="0">
              <a:latin typeface="HGS創英ﾌﾟﾚｾﾞﾝｽEB" panose="02020800000000000000" pitchFamily="18" charset="-128"/>
              <a:ea typeface="HGS創英ﾌﾟﾚｾﾞﾝｽEB" panose="02020800000000000000" pitchFamily="18" charset="-128"/>
            </a:endParaRPr>
          </a:p>
          <a:p>
            <a:r>
              <a:rPr lang="ja-JP" altLang="en-US" sz="2000" dirty="0">
                <a:latin typeface="HGS創英ﾌﾟﾚｾﾞﾝｽEB" panose="02020800000000000000" pitchFamily="18" charset="-128"/>
                <a:ea typeface="HGS創英ﾌﾟﾚｾﾞﾝｽEB" panose="02020800000000000000" pitchFamily="18" charset="-128"/>
              </a:rPr>
              <a:t>ここ</a:t>
            </a:r>
            <a:r>
              <a:rPr lang="ja-JP" altLang="en-US" sz="2000">
                <a:latin typeface="HGS創英ﾌﾟﾚｾﾞﾝｽEB" panose="02020800000000000000" pitchFamily="18" charset="-128"/>
                <a:ea typeface="HGS創英ﾌﾟﾚｾﾞﾝｽEB" panose="02020800000000000000" pitchFamily="18" charset="-128"/>
              </a:rPr>
              <a:t>でいう本給表</a:t>
            </a:r>
            <a:r>
              <a:rPr lang="ja-JP" altLang="en-US" sz="2000" dirty="0">
                <a:latin typeface="HGS創英ﾌﾟﾚｾﾞﾝｽEB" panose="02020800000000000000" pitchFamily="18" charset="-128"/>
                <a:ea typeface="HGS創英ﾌﾟﾚｾﾞﾝｽEB" panose="02020800000000000000" pitchFamily="18" charset="-128"/>
              </a:rPr>
              <a:t>とは以下のものです：</a:t>
            </a:r>
            <a:br>
              <a:rPr lang="en-US" altLang="ja-JP" sz="2000" dirty="0">
                <a:latin typeface="HGS創英ﾌﾟﾚｾﾞﾝｽEB" panose="02020800000000000000" pitchFamily="18" charset="-128"/>
                <a:ea typeface="HGS創英ﾌﾟﾚｾﾞﾝｽEB" panose="02020800000000000000" pitchFamily="18" charset="-128"/>
              </a:rPr>
            </a:br>
            <a:r>
              <a:rPr lang="en-US" altLang="ja-JP" sz="2000" dirty="0">
                <a:latin typeface="HGS創英ﾌﾟﾚｾﾞﾝｽEB" panose="02020800000000000000" pitchFamily="18" charset="-128"/>
                <a:ea typeface="HGS創英ﾌﾟﾚｾﾞﾝｽEB" panose="02020800000000000000" pitchFamily="18" charset="-128"/>
              </a:rPr>
              <a:t>		</a:t>
            </a:r>
            <a:r>
              <a:rPr lang="ja-JP" altLang="en-US" sz="2000" dirty="0">
                <a:latin typeface="HGS創英ﾌﾟﾚｾﾞﾝｽEB" panose="02020800000000000000" pitchFamily="18" charset="-128"/>
                <a:ea typeface="HGS創英ﾌﾟﾚｾﾞﾝｽEB" panose="02020800000000000000" pitchFamily="18" charset="-128"/>
              </a:rPr>
              <a:t>一般職</a:t>
            </a:r>
            <a:r>
              <a:rPr lang="en-US" altLang="ja-JP" sz="20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一</a:t>
            </a:r>
            <a:r>
              <a:rPr lang="en-US" altLang="ja-JP" sz="2000" dirty="0">
                <a:latin typeface="HGS創英ﾌﾟﾚｾﾞﾝｽEB" panose="02020800000000000000" pitchFamily="18" charset="-128"/>
                <a:ea typeface="HGS創英ﾌﾟﾚｾﾞﾝｽEB" panose="02020800000000000000" pitchFamily="18" charset="-128"/>
              </a:rPr>
              <a:t>)</a:t>
            </a:r>
            <a:br>
              <a:rPr lang="en-US" altLang="ja-JP" sz="2000" dirty="0">
                <a:latin typeface="HGS創英ﾌﾟﾚｾﾞﾝｽEB" panose="02020800000000000000" pitchFamily="18" charset="-128"/>
                <a:ea typeface="HGS創英ﾌﾟﾚｾﾞﾝｽEB" panose="02020800000000000000" pitchFamily="18" charset="-128"/>
              </a:rPr>
            </a:br>
            <a:r>
              <a:rPr lang="en-US" altLang="ja-JP" sz="2000" dirty="0">
                <a:latin typeface="HGS創英ﾌﾟﾚｾﾞﾝｽEB" panose="02020800000000000000" pitchFamily="18" charset="-128"/>
                <a:ea typeface="HGS創英ﾌﾟﾚｾﾞﾝｽEB" panose="02020800000000000000" pitchFamily="18" charset="-128"/>
              </a:rPr>
              <a:t>		</a:t>
            </a:r>
            <a:r>
              <a:rPr lang="ja-JP" altLang="en-US" sz="2000" dirty="0">
                <a:latin typeface="HGS創英ﾌﾟﾚｾﾞﾝｽEB" panose="02020800000000000000" pitchFamily="18" charset="-128"/>
                <a:ea typeface="HGS創英ﾌﾟﾚｾﾞﾝｽEB" panose="02020800000000000000" pitchFamily="18" charset="-128"/>
              </a:rPr>
              <a:t>教育職</a:t>
            </a:r>
            <a:r>
              <a:rPr lang="en-US" altLang="ja-JP" sz="20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一</a:t>
            </a:r>
            <a:r>
              <a:rPr lang="en-US" altLang="ja-JP" sz="2000" dirty="0">
                <a:latin typeface="HGS創英ﾌﾟﾚｾﾞﾝｽEB" panose="02020800000000000000" pitchFamily="18" charset="-128"/>
                <a:ea typeface="HGS創英ﾌﾟﾚｾﾞﾝｽEB" panose="02020800000000000000" pitchFamily="18" charset="-128"/>
              </a:rPr>
              <a:t>)</a:t>
            </a:r>
            <a:br>
              <a:rPr lang="en-US" altLang="ja-JP" sz="2000" dirty="0">
                <a:latin typeface="HGS創英ﾌﾟﾚｾﾞﾝｽEB" panose="02020800000000000000" pitchFamily="18" charset="-128"/>
                <a:ea typeface="HGS創英ﾌﾟﾚｾﾞﾝｽEB" panose="02020800000000000000" pitchFamily="18" charset="-128"/>
              </a:rPr>
            </a:br>
            <a:r>
              <a:rPr lang="en-US" altLang="ja-JP" sz="2000" dirty="0">
                <a:latin typeface="HGS創英ﾌﾟﾚｾﾞﾝｽEB" panose="02020800000000000000" pitchFamily="18" charset="-128"/>
                <a:ea typeface="HGS創英ﾌﾟﾚｾﾞﾝｽEB" panose="02020800000000000000" pitchFamily="18" charset="-128"/>
              </a:rPr>
              <a:t>		</a:t>
            </a:r>
            <a:r>
              <a:rPr lang="ja-JP" altLang="en-US" sz="2000" dirty="0">
                <a:latin typeface="HGS創英ﾌﾟﾚｾﾞﾝｽEB" panose="02020800000000000000" pitchFamily="18" charset="-128"/>
                <a:ea typeface="HGS創英ﾌﾟﾚｾﾞﾝｽEB" panose="02020800000000000000" pitchFamily="18" charset="-128"/>
              </a:rPr>
              <a:t>教育職</a:t>
            </a:r>
            <a:r>
              <a:rPr lang="en-US" altLang="ja-JP" sz="20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二</a:t>
            </a:r>
            <a:r>
              <a:rPr lang="en-US" altLang="ja-JP" sz="2000" dirty="0">
                <a:latin typeface="HGS創英ﾌﾟﾚｾﾞﾝｽEB" panose="02020800000000000000" pitchFamily="18" charset="-128"/>
                <a:ea typeface="HGS創英ﾌﾟﾚｾﾞﾝｽEB" panose="02020800000000000000" pitchFamily="18" charset="-128"/>
              </a:rPr>
              <a:t>)</a:t>
            </a:r>
            <a:br>
              <a:rPr lang="en-US" altLang="ja-JP" sz="2000" dirty="0">
                <a:latin typeface="HGS創英ﾌﾟﾚｾﾞﾝｽEB" panose="02020800000000000000" pitchFamily="18" charset="-128"/>
                <a:ea typeface="HGS創英ﾌﾟﾚｾﾞﾝｽEB" panose="02020800000000000000" pitchFamily="18" charset="-128"/>
              </a:rPr>
            </a:br>
            <a:r>
              <a:rPr lang="en-US" altLang="ja-JP" sz="2000" dirty="0">
                <a:latin typeface="HGS創英ﾌﾟﾚｾﾞﾝｽEB" panose="02020800000000000000" pitchFamily="18" charset="-128"/>
                <a:ea typeface="HGS創英ﾌﾟﾚｾﾞﾝｽEB" panose="02020800000000000000" pitchFamily="18" charset="-128"/>
              </a:rPr>
              <a:t>		</a:t>
            </a:r>
            <a:r>
              <a:rPr lang="ja-JP" altLang="en-US" sz="2000" dirty="0">
                <a:latin typeface="HGS創英ﾌﾟﾚｾﾞﾝｽEB" panose="02020800000000000000" pitchFamily="18" charset="-128"/>
                <a:ea typeface="HGS創英ﾌﾟﾚｾﾞﾝｽEB" panose="02020800000000000000" pitchFamily="18" charset="-128"/>
              </a:rPr>
              <a:t>教育職</a:t>
            </a:r>
            <a:r>
              <a:rPr lang="en-US" altLang="ja-JP" sz="20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三</a:t>
            </a:r>
            <a:r>
              <a:rPr lang="en-US" altLang="ja-JP" sz="2000" dirty="0">
                <a:latin typeface="HGS創英ﾌﾟﾚｾﾞﾝｽEB" panose="02020800000000000000" pitchFamily="18" charset="-128"/>
                <a:ea typeface="HGS創英ﾌﾟﾚｾﾞﾝｽEB" panose="02020800000000000000" pitchFamily="18" charset="-128"/>
              </a:rPr>
              <a:t>)</a:t>
            </a:r>
            <a:br>
              <a:rPr lang="en-US" altLang="ja-JP" sz="2000" dirty="0">
                <a:latin typeface="HGS創英ﾌﾟﾚｾﾞﾝｽEB" panose="02020800000000000000" pitchFamily="18" charset="-128"/>
                <a:ea typeface="HGS創英ﾌﾟﾚｾﾞﾝｽEB" panose="02020800000000000000" pitchFamily="18" charset="-128"/>
              </a:rPr>
            </a:br>
            <a:r>
              <a:rPr lang="en-US" altLang="ja-JP" sz="2000" dirty="0">
                <a:latin typeface="HGS創英ﾌﾟﾚｾﾞﾝｽEB" panose="02020800000000000000" pitchFamily="18" charset="-128"/>
                <a:ea typeface="HGS創英ﾌﾟﾚｾﾞﾝｽEB" panose="02020800000000000000" pitchFamily="18" charset="-128"/>
              </a:rPr>
              <a:t>		</a:t>
            </a:r>
            <a:r>
              <a:rPr lang="ja-JP" altLang="en-US" sz="2000" dirty="0">
                <a:latin typeface="HGS創英ﾌﾟﾚｾﾞﾝｽEB" panose="02020800000000000000" pitchFamily="18" charset="-128"/>
                <a:ea typeface="HGS創英ﾌﾟﾚｾﾞﾝｽEB" panose="02020800000000000000" pitchFamily="18" charset="-128"/>
              </a:rPr>
              <a:t>医療技術職</a:t>
            </a:r>
            <a:br>
              <a:rPr lang="en-US" altLang="ja-JP" sz="2000" dirty="0">
                <a:latin typeface="HGS創英ﾌﾟﾚｾﾞﾝｽEB" panose="02020800000000000000" pitchFamily="18" charset="-128"/>
                <a:ea typeface="HGS創英ﾌﾟﾚｾﾞﾝｽEB" panose="02020800000000000000" pitchFamily="18" charset="-128"/>
              </a:rPr>
            </a:br>
            <a:r>
              <a:rPr lang="en-US" altLang="ja-JP" sz="2000" dirty="0">
                <a:latin typeface="HGS創英ﾌﾟﾚｾﾞﾝｽEB" panose="02020800000000000000" pitchFamily="18" charset="-128"/>
                <a:ea typeface="HGS創英ﾌﾟﾚｾﾞﾝｽEB" panose="02020800000000000000" pitchFamily="18" charset="-128"/>
              </a:rPr>
              <a:t>		</a:t>
            </a:r>
            <a:r>
              <a:rPr lang="ja-JP" altLang="en-US" sz="2000" dirty="0">
                <a:latin typeface="HGS創英ﾌﾟﾚｾﾞﾝｽEB" panose="02020800000000000000" pitchFamily="18" charset="-128"/>
                <a:ea typeface="HGS創英ﾌﾟﾚｾﾞﾝｽEB" panose="02020800000000000000" pitchFamily="18" charset="-128"/>
              </a:rPr>
              <a:t>看護職</a:t>
            </a:r>
            <a:br>
              <a:rPr lang="en-US" altLang="ja-JP" sz="2000" dirty="0">
                <a:latin typeface="HGS創英ﾌﾟﾚｾﾞﾝｽEB" panose="02020800000000000000" pitchFamily="18" charset="-128"/>
                <a:ea typeface="HGS創英ﾌﾟﾚｾﾞﾝｽEB" panose="02020800000000000000" pitchFamily="18" charset="-128"/>
              </a:rPr>
            </a:br>
            <a:r>
              <a:rPr lang="en-US" altLang="ja-JP" sz="2000" dirty="0">
                <a:latin typeface="HGS創英ﾌﾟﾚｾﾞﾝｽEB" panose="02020800000000000000" pitchFamily="18" charset="-128"/>
                <a:ea typeface="HGS創英ﾌﾟﾚｾﾞﾝｽEB" panose="02020800000000000000" pitchFamily="18" charset="-128"/>
              </a:rPr>
              <a:t>		</a:t>
            </a:r>
            <a:r>
              <a:rPr lang="ja-JP" altLang="en-US" sz="2000" dirty="0">
                <a:latin typeface="HGS創英ﾌﾟﾚｾﾞﾝｽEB" panose="02020800000000000000" pitchFamily="18" charset="-128"/>
                <a:ea typeface="HGS創英ﾌﾟﾚｾﾞﾝｽEB" panose="02020800000000000000" pitchFamily="18" charset="-128"/>
              </a:rPr>
              <a:t>新年俸制給与規程の年俸給表</a:t>
            </a:r>
            <a:endParaRPr lang="en-US" altLang="ja-JP" sz="2000" dirty="0">
              <a:latin typeface="HGS創英ﾌﾟﾚｾﾞﾝｽEB" panose="02020800000000000000" pitchFamily="18" charset="-128"/>
              <a:ea typeface="HGS創英ﾌﾟﾚｾﾞﾝｽEB" panose="02020800000000000000" pitchFamily="18" charset="-128"/>
            </a:endParaRPr>
          </a:p>
          <a:p>
            <a:r>
              <a:rPr lang="ja-JP" altLang="en-US" sz="2000" dirty="0">
                <a:latin typeface="HGS創英ﾌﾟﾚｾﾞﾝｽEB" panose="02020800000000000000" pitchFamily="18" charset="-128"/>
                <a:ea typeface="HGS創英ﾌﾟﾚｾﾞﾝｽEB" panose="02020800000000000000" pitchFamily="18" charset="-128"/>
              </a:rPr>
              <a:t>新年俸制教員について各業績評価</a:t>
            </a:r>
            <a:r>
              <a:rPr lang="en-US" altLang="ja-JP" sz="2000" dirty="0">
                <a:latin typeface="HGS創英ﾌﾟﾚｾﾞﾝｽEB" panose="02020800000000000000" pitchFamily="18" charset="-128"/>
                <a:ea typeface="HGS創英ﾌﾟﾚｾﾞﾝｽEB" panose="02020800000000000000" pitchFamily="18" charset="-128"/>
              </a:rPr>
              <a:t>(SS</a:t>
            </a:r>
            <a:r>
              <a:rPr lang="ja-JP" altLang="en-US" sz="2000" dirty="0">
                <a:latin typeface="HGS創英ﾌﾟﾚｾﾞﾝｽEB" panose="02020800000000000000" pitchFamily="18" charset="-128"/>
                <a:ea typeface="HGS創英ﾌﾟﾚｾﾞﾝｽEB" panose="02020800000000000000" pitchFamily="18" charset="-128"/>
              </a:rPr>
              <a:t>から</a:t>
            </a:r>
            <a:r>
              <a:rPr lang="en-US" altLang="ja-JP" sz="2000" dirty="0">
                <a:latin typeface="HGS創英ﾌﾟﾚｾﾞﾝｽEB" panose="02020800000000000000" pitchFamily="18" charset="-128"/>
                <a:ea typeface="HGS創英ﾌﾟﾚｾﾞﾝｽEB" panose="02020800000000000000" pitchFamily="18" charset="-128"/>
              </a:rPr>
              <a:t>D)</a:t>
            </a:r>
            <a:r>
              <a:rPr lang="ja-JP" altLang="en-US" sz="2000" dirty="0">
                <a:latin typeface="HGS創英ﾌﾟﾚｾﾞﾝｽEB" panose="02020800000000000000" pitchFamily="18" charset="-128"/>
                <a:ea typeface="HGS創英ﾌﾟﾚｾﾞﾝｽEB" panose="02020800000000000000" pitchFamily="18" charset="-128"/>
              </a:rPr>
              <a:t>ごとの男女別の人数を示すよう要求します。</a:t>
            </a:r>
            <a:endParaRPr lang="en-US" altLang="ja-JP" sz="2000" dirty="0">
              <a:latin typeface="HGS創英ﾌﾟﾚｾﾞﾝｽEB" panose="02020800000000000000" pitchFamily="18" charset="-128"/>
              <a:ea typeface="HGS創英ﾌﾟﾚｾﾞﾝｽEB" panose="02020800000000000000" pitchFamily="18" charset="-128"/>
            </a:endParaRPr>
          </a:p>
          <a:p>
            <a:r>
              <a:rPr lang="ja-JP" altLang="en-US" sz="2000" dirty="0">
                <a:latin typeface="HGS創英ﾌﾟﾚｾﾞﾝｽEB" panose="02020800000000000000" pitchFamily="18" charset="-128"/>
                <a:ea typeface="HGS創英ﾌﾟﾚｾﾞﾝｽEB" panose="02020800000000000000" pitchFamily="18" charset="-128"/>
              </a:rPr>
              <a:t>契約職員・パートタイム職員について期数</a:t>
            </a:r>
            <a:r>
              <a:rPr lang="en-US" altLang="ja-JP" sz="20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一期目、二期目、三期目、四期目、五期目、それ以外</a:t>
            </a:r>
            <a:r>
              <a:rPr lang="en-US" altLang="ja-JP" sz="2000" dirty="0">
                <a:latin typeface="HGS創英ﾌﾟﾚｾﾞﾝｽEB" panose="02020800000000000000" pitchFamily="18" charset="-128"/>
                <a:ea typeface="HGS創英ﾌﾟﾚｾﾞﾝｽEB" panose="02020800000000000000" pitchFamily="18" charset="-128"/>
              </a:rPr>
              <a:t>)</a:t>
            </a:r>
            <a:r>
              <a:rPr lang="ja-JP" altLang="en-US" sz="2000" dirty="0">
                <a:latin typeface="HGS創英ﾌﾟﾚｾﾞﾝｽEB" panose="02020800000000000000" pitchFamily="18" charset="-128"/>
                <a:ea typeface="HGS創英ﾌﾟﾚｾﾞﾝｽEB" panose="02020800000000000000" pitchFamily="18" charset="-128"/>
              </a:rPr>
              <a:t>ごとに男女別の人数を示すよう要求します。</a:t>
            </a:r>
            <a:endParaRPr lang="en-US" altLang="ja-JP" sz="2000" dirty="0">
              <a:latin typeface="HGS創英ﾌﾟﾚｾﾞﾝｽEB" panose="02020800000000000000" pitchFamily="18" charset="-128"/>
              <a:ea typeface="HGS創英ﾌﾟﾚｾﾞﾝｽEB" panose="02020800000000000000" pitchFamily="18" charset="-128"/>
            </a:endParaRPr>
          </a:p>
        </p:txBody>
      </p:sp>
      <p:sp>
        <p:nvSpPr>
          <p:cNvPr id="4" name="日付プレースホルダー 3">
            <a:extLst>
              <a:ext uri="{FF2B5EF4-FFF2-40B4-BE49-F238E27FC236}">
                <a16:creationId xmlns:a16="http://schemas.microsoft.com/office/drawing/2014/main" id="{F81AFD51-FB3E-4ABC-8AEA-9A0FA50EF152}"/>
              </a:ext>
            </a:extLst>
          </p:cNvPr>
          <p:cNvSpPr>
            <a:spLocks noGrp="1"/>
          </p:cNvSpPr>
          <p:nvPr>
            <p:ph type="dt" sz="half" idx="10"/>
          </p:nvPr>
        </p:nvSpPr>
        <p:spPr/>
        <p:txBody>
          <a:bodyPr/>
          <a:lstStyle/>
          <a:p>
            <a:r>
              <a:rPr lang="en-US" altLang="ja-JP" dirty="0">
                <a:solidFill>
                  <a:prstClr val="black">
                    <a:tint val="75000"/>
                  </a:prstClr>
                </a:solidFill>
              </a:rPr>
              <a:t>2022/10</a:t>
            </a:r>
            <a:endParaRPr lang="ja-JP" altLang="en-US" dirty="0">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A5635A85-501B-4560-B7DA-2F45A2B59E9B}"/>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5</a:t>
            </a:fld>
            <a:endParaRPr lang="ja-JP" altLang="en-US">
              <a:solidFill>
                <a:prstClr val="black">
                  <a:tint val="75000"/>
                </a:prstClr>
              </a:solidFill>
            </a:endParaRPr>
          </a:p>
        </p:txBody>
      </p:sp>
    </p:spTree>
    <p:extLst>
      <p:ext uri="{BB962C8B-B14F-4D97-AF65-F5344CB8AC3E}">
        <p14:creationId xmlns:p14="http://schemas.microsoft.com/office/powerpoint/2010/main" val="602930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608703B-1F3B-4D6A-9AA1-67FDC2E59A49}"/>
              </a:ext>
            </a:extLst>
          </p:cNvPr>
          <p:cNvSpPr>
            <a:spLocks noGrp="1"/>
          </p:cNvSpPr>
          <p:nvPr>
            <p:ph type="title"/>
          </p:nvPr>
        </p:nvSpPr>
        <p:spPr/>
        <p:txBody>
          <a:bodyPr>
            <a:normAutofit/>
          </a:bodyPr>
          <a:lstStyle/>
          <a:p>
            <a:pPr algn="ctr"/>
            <a:r>
              <a:rPr kumimoji="1" lang="ja-JP" altLang="en-US" sz="4000" dirty="0">
                <a:latin typeface="HGS創英ﾌﾟﾚｾﾞﾝｽEB" panose="02020800000000000000" pitchFamily="18" charset="-128"/>
                <a:ea typeface="HGS創英ﾌﾟﾚｾﾞﾝｽEB" panose="02020800000000000000" pitchFamily="18" charset="-128"/>
              </a:rPr>
              <a:t>ここで生じるかもしれない</a:t>
            </a:r>
            <a:br>
              <a:rPr kumimoji="1" lang="en-US" altLang="ja-JP" sz="4000" dirty="0">
                <a:latin typeface="HGS創英ﾌﾟﾚｾﾞﾝｽEB" panose="02020800000000000000" pitchFamily="18" charset="-128"/>
                <a:ea typeface="HGS創英ﾌﾟﾚｾﾞﾝｽEB" panose="02020800000000000000" pitchFamily="18" charset="-128"/>
              </a:rPr>
            </a:br>
            <a:r>
              <a:rPr lang="ja-JP" altLang="en-US" sz="4000" dirty="0">
                <a:latin typeface="HGS創英ﾌﾟﾚｾﾞﾝｽEB" panose="02020800000000000000" pitchFamily="18" charset="-128"/>
                <a:ea typeface="HGS創英ﾌﾟﾚｾﾞﾝｽEB" panose="02020800000000000000" pitchFamily="18" charset="-128"/>
              </a:rPr>
              <a:t>四つ</a:t>
            </a:r>
            <a:r>
              <a:rPr kumimoji="1" lang="ja-JP" altLang="en-US" sz="4000" dirty="0">
                <a:latin typeface="HGS創英ﾌﾟﾚｾﾞﾝｽEB" panose="02020800000000000000" pitchFamily="18" charset="-128"/>
                <a:ea typeface="HGS創英ﾌﾟﾚｾﾞﾝｽEB" panose="02020800000000000000" pitchFamily="18" charset="-128"/>
              </a:rPr>
              <a:t>の疑問</a:t>
            </a:r>
          </a:p>
        </p:txBody>
      </p:sp>
      <p:sp>
        <p:nvSpPr>
          <p:cNvPr id="7" name="コンテンツ プレースホルダー 6">
            <a:extLst>
              <a:ext uri="{FF2B5EF4-FFF2-40B4-BE49-F238E27FC236}">
                <a16:creationId xmlns:a16="http://schemas.microsoft.com/office/drawing/2014/main" id="{FC9A08BD-EE7A-4B61-9EC0-26E8E705ACCD}"/>
              </a:ext>
            </a:extLst>
          </p:cNvPr>
          <p:cNvSpPr>
            <a:spLocks noGrp="1"/>
          </p:cNvSpPr>
          <p:nvPr>
            <p:ph idx="1"/>
          </p:nvPr>
        </p:nvSpPr>
        <p:spPr/>
        <p:txBody>
          <a:bodyPr>
            <a:normAutofit/>
          </a:bodyPr>
          <a:lstStyle/>
          <a:p>
            <a:pPr marL="457200" indent="-457200">
              <a:buFont typeface="+mj-lt"/>
              <a:buAutoNum type="arabicPeriod"/>
            </a:pPr>
            <a:r>
              <a:rPr lang="ja-JP" altLang="en-US" sz="2400" dirty="0">
                <a:latin typeface="HGS創英ﾌﾟﾚｾﾞﾝｽEB" panose="02020800000000000000" pitchFamily="18" charset="-128"/>
                <a:ea typeface="HGS創英ﾌﾟﾚｾﾞﾝｽEB" panose="02020800000000000000" pitchFamily="18" charset="-128"/>
              </a:rPr>
              <a:t>給与の分布そのものではなくて、俸給表の級と号給の両方の情報が必要なのはなぜか。</a:t>
            </a:r>
            <a:endParaRPr lang="en-US" altLang="ja-JP" sz="2400" dirty="0">
              <a:latin typeface="HGS創英ﾌﾟﾚｾﾞﾝｽEB" panose="02020800000000000000" pitchFamily="18" charset="-128"/>
              <a:ea typeface="HGS創英ﾌﾟﾚｾﾞﾝｽEB" panose="02020800000000000000" pitchFamily="18" charset="-128"/>
            </a:endParaRPr>
          </a:p>
          <a:p>
            <a:pPr marL="457200" indent="-457200">
              <a:buFont typeface="+mj-lt"/>
              <a:buAutoNum type="arabicPeriod"/>
            </a:pPr>
            <a:r>
              <a:rPr lang="ja-JP" altLang="en-US" sz="2400" dirty="0">
                <a:latin typeface="HGS創英ﾌﾟﾚｾﾞﾝｽEB" panose="02020800000000000000" pitchFamily="18" charset="-128"/>
                <a:ea typeface="HGS創英ﾌﾟﾚｾﾞﾝｽEB" panose="02020800000000000000" pitchFamily="18" charset="-128"/>
              </a:rPr>
              <a:t>なぜ年齢層別なのか。</a:t>
            </a:r>
            <a:endParaRPr lang="en-US" altLang="ja-JP" sz="2400" dirty="0">
              <a:latin typeface="HGS創英ﾌﾟﾚｾﾞﾝｽEB" panose="02020800000000000000" pitchFamily="18" charset="-128"/>
              <a:ea typeface="HGS創英ﾌﾟﾚｾﾞﾝｽEB" panose="02020800000000000000" pitchFamily="18" charset="-128"/>
            </a:endParaRPr>
          </a:p>
          <a:p>
            <a:pPr marL="457200" indent="-457200">
              <a:buFont typeface="+mj-lt"/>
              <a:buAutoNum type="arabicPeriod"/>
            </a:pPr>
            <a:r>
              <a:rPr lang="ja-JP" altLang="en-US" sz="2400" dirty="0">
                <a:latin typeface="HGS創英ﾌﾟﾚｾﾞﾝｽEB" panose="02020800000000000000" pitchFamily="18" charset="-128"/>
                <a:ea typeface="HGS創英ﾌﾟﾚｾﾞﾝｽEB" panose="02020800000000000000" pitchFamily="18" charset="-128"/>
              </a:rPr>
              <a:t>求められている情報の具体性が高く、データを作成するのにためらいを感じるがどうか。</a:t>
            </a:r>
            <a:endParaRPr lang="en-US" altLang="ja-JP" sz="2400" dirty="0">
              <a:latin typeface="HGS創英ﾌﾟﾚｾﾞﾝｽEB" panose="02020800000000000000" pitchFamily="18" charset="-128"/>
              <a:ea typeface="HGS創英ﾌﾟﾚｾﾞﾝｽEB" panose="02020800000000000000" pitchFamily="18" charset="-128"/>
            </a:endParaRPr>
          </a:p>
          <a:p>
            <a:pPr marL="457200" indent="-457200">
              <a:buFont typeface="+mj-lt"/>
              <a:buAutoNum type="arabicPeriod"/>
            </a:pPr>
            <a:r>
              <a:rPr lang="ja-JP" altLang="en-US" sz="2400" dirty="0">
                <a:latin typeface="HGS創英ﾌﾟﾚｾﾞﾝｽEB" panose="02020800000000000000" pitchFamily="18" charset="-128"/>
                <a:ea typeface="HGS創英ﾌﾟﾚｾﾞﾝｽEB" panose="02020800000000000000" pitchFamily="18" charset="-128"/>
              </a:rPr>
              <a:t>なぜ労働組合と情報を共有しなくてはいけないのか。</a:t>
            </a:r>
            <a:endParaRPr lang="en-US" altLang="ja-JP" sz="2400" dirty="0">
              <a:latin typeface="HGS創英ﾌﾟﾚｾﾞﾝｽEB" panose="02020800000000000000" pitchFamily="18" charset="-128"/>
              <a:ea typeface="HGS創英ﾌﾟﾚｾﾞﾝｽEB" panose="02020800000000000000" pitchFamily="18" charset="-128"/>
            </a:endParaRPr>
          </a:p>
        </p:txBody>
      </p:sp>
      <p:sp>
        <p:nvSpPr>
          <p:cNvPr id="4" name="日付プレースホルダー 3">
            <a:extLst>
              <a:ext uri="{FF2B5EF4-FFF2-40B4-BE49-F238E27FC236}">
                <a16:creationId xmlns:a16="http://schemas.microsoft.com/office/drawing/2014/main" id="{F81AFD51-FB3E-4ABC-8AEA-9A0FA50EF152}"/>
              </a:ext>
            </a:extLst>
          </p:cNvPr>
          <p:cNvSpPr>
            <a:spLocks noGrp="1"/>
          </p:cNvSpPr>
          <p:nvPr>
            <p:ph type="dt" sz="half" idx="10"/>
          </p:nvPr>
        </p:nvSpPr>
        <p:spPr/>
        <p:txBody>
          <a:bodyPr/>
          <a:lstStyle/>
          <a:p>
            <a:r>
              <a:rPr lang="en-US" altLang="ja-JP" dirty="0">
                <a:solidFill>
                  <a:prstClr val="black">
                    <a:tint val="75000"/>
                  </a:prstClr>
                </a:solidFill>
              </a:rPr>
              <a:t>2022/10</a:t>
            </a:r>
            <a:endParaRPr lang="ja-JP" altLang="en-US" dirty="0">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A5635A85-501B-4560-B7DA-2F45A2B59E9B}"/>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6</a:t>
            </a:fld>
            <a:endParaRPr lang="ja-JP" altLang="en-US">
              <a:solidFill>
                <a:prstClr val="black">
                  <a:tint val="75000"/>
                </a:prstClr>
              </a:solidFill>
            </a:endParaRPr>
          </a:p>
        </p:txBody>
      </p:sp>
    </p:spTree>
    <p:extLst>
      <p:ext uri="{BB962C8B-B14F-4D97-AF65-F5344CB8AC3E}">
        <p14:creationId xmlns:p14="http://schemas.microsoft.com/office/powerpoint/2010/main" val="202505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608703B-1F3B-4D6A-9AA1-67FDC2E59A49}"/>
              </a:ext>
            </a:extLst>
          </p:cNvPr>
          <p:cNvSpPr>
            <a:spLocks noGrp="1"/>
          </p:cNvSpPr>
          <p:nvPr>
            <p:ph type="title"/>
          </p:nvPr>
        </p:nvSpPr>
        <p:spPr>
          <a:xfrm>
            <a:off x="628650" y="365126"/>
            <a:ext cx="7886700" cy="2127770"/>
          </a:xfrm>
        </p:spPr>
        <p:txBody>
          <a:bodyPr>
            <a:normAutofit/>
          </a:bodyPr>
          <a:lstStyle/>
          <a:p>
            <a:r>
              <a:rPr lang="ja-JP" altLang="en-US" sz="4000" dirty="0">
                <a:latin typeface="HGS創英ﾌﾟﾚｾﾞﾝｽEB" panose="02020800000000000000" pitchFamily="18" charset="-128"/>
                <a:ea typeface="HGS創英ﾌﾟﾚｾﾞﾝｽEB" panose="02020800000000000000" pitchFamily="18" charset="-128"/>
              </a:rPr>
              <a:t>給与の分布そのものではなくて、俸給表の級と号給の両方の情報が必要なのはなぜか</a:t>
            </a:r>
            <a:endParaRPr lang="en-US" altLang="ja-JP" sz="4000" dirty="0">
              <a:latin typeface="HGS創英ﾌﾟﾚｾﾞﾝｽEB" panose="02020800000000000000" pitchFamily="18" charset="-128"/>
              <a:ea typeface="HGS創英ﾌﾟﾚｾﾞﾝｽEB" panose="02020800000000000000" pitchFamily="18" charset="-128"/>
            </a:endParaRPr>
          </a:p>
        </p:txBody>
      </p:sp>
      <p:sp>
        <p:nvSpPr>
          <p:cNvPr id="7" name="コンテンツ プレースホルダー 6">
            <a:extLst>
              <a:ext uri="{FF2B5EF4-FFF2-40B4-BE49-F238E27FC236}">
                <a16:creationId xmlns:a16="http://schemas.microsoft.com/office/drawing/2014/main" id="{FC9A08BD-EE7A-4B61-9EC0-26E8E705ACCD}"/>
              </a:ext>
            </a:extLst>
          </p:cNvPr>
          <p:cNvSpPr>
            <a:spLocks noGrp="1"/>
          </p:cNvSpPr>
          <p:nvPr>
            <p:ph idx="1"/>
          </p:nvPr>
        </p:nvSpPr>
        <p:spPr>
          <a:xfrm>
            <a:off x="628650" y="2568949"/>
            <a:ext cx="7886700" cy="3763615"/>
          </a:xfrm>
        </p:spPr>
        <p:txBody>
          <a:bodyPr>
            <a:normAutofit fontScale="92500" lnSpcReduction="10000"/>
          </a:bodyPr>
          <a:lstStyle/>
          <a:p>
            <a:r>
              <a:rPr lang="ja-JP" altLang="en-US" sz="1600" dirty="0">
                <a:latin typeface="HGS創英ﾌﾟﾚｾﾞﾝｽEB" panose="02020800000000000000" pitchFamily="18" charset="-128"/>
                <a:ea typeface="HGS創英ﾌﾟﾚｾﾞﾝｽEB" panose="02020800000000000000" pitchFamily="18" charset="-128"/>
              </a:rPr>
              <a:t>私たちの基本給は俸給表における級と号給の二つのファクターで決定されます。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二つのファクターの性質は本質的に異なります。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級は職位</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200" dirty="0">
                <a:latin typeface="HGS創英ﾌﾟﾚｾﾞﾝｽEB" panose="02020800000000000000" pitchFamily="18" charset="-128"/>
                <a:ea typeface="HGS創英ﾌﾟﾚｾﾞﾝｽEB" panose="02020800000000000000" pitchFamily="18" charset="-128"/>
              </a:rPr>
              <a:t>や部下の人数</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600" dirty="0">
                <a:latin typeface="HGS創英ﾌﾟﾚｾﾞﾝｽEB" panose="02020800000000000000" pitchFamily="18" charset="-128"/>
                <a:ea typeface="HGS創英ﾌﾟﾚｾﾞﾝｽEB" panose="02020800000000000000" pitchFamily="18" charset="-128"/>
              </a:rPr>
              <a:t>と強く相関しています。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したがって、責任の強度と相関します。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例えば残業のしやすさ</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200" dirty="0">
                <a:latin typeface="HGS創英ﾌﾟﾚｾﾞﾝｽEB" panose="02020800000000000000" pitchFamily="18" charset="-128"/>
                <a:ea typeface="HGS創英ﾌﾟﾚｾﾞﾝｽEB" panose="02020800000000000000" pitchFamily="18" charset="-128"/>
              </a:rPr>
              <a:t>残業させられやすさ</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600" dirty="0">
                <a:latin typeface="HGS創英ﾌﾟﾚｾﾞﾝｽEB" panose="02020800000000000000" pitchFamily="18" charset="-128"/>
                <a:ea typeface="HGS創英ﾌﾟﾚｾﾞﾝｽEB" panose="02020800000000000000" pitchFamily="18" charset="-128"/>
              </a:rPr>
              <a:t>とも相関します。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より踏み込んで言うならば、昇格が要因となっている昇給は</a:t>
            </a:r>
            <a:br>
              <a:rPr lang="en-US" altLang="ja-JP" sz="1600" dirty="0">
                <a:latin typeface="HGS創英ﾌﾟﾚｾﾞﾝｽEB" panose="02020800000000000000" pitchFamily="18" charset="-128"/>
                <a:ea typeface="HGS創英ﾌﾟﾚｾﾞﾝｽEB" panose="02020800000000000000" pitchFamily="18" charset="-128"/>
              </a:rPr>
            </a:br>
            <a:r>
              <a:rPr lang="ja-JP" altLang="en-US" sz="1600" dirty="0">
                <a:latin typeface="HGS創英ﾌﾟﾚｾﾞﾝｽEB" panose="02020800000000000000" pitchFamily="18" charset="-128"/>
                <a:ea typeface="HGS創英ﾌﾟﾚｾﾞﾝｽEB" panose="02020800000000000000" pitchFamily="18" charset="-128"/>
              </a:rPr>
              <a:t>家庭生活に悪い影響を与えたうえで成り立っている可能性が高いのです。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号給の情報にもこれらの相関はあるものと思われますが、</a:t>
            </a:r>
            <a:br>
              <a:rPr lang="en-US" altLang="ja-JP" sz="1600" dirty="0">
                <a:latin typeface="HGS創英ﾌﾟﾚｾﾞﾝｽEB" panose="02020800000000000000" pitchFamily="18" charset="-128"/>
                <a:ea typeface="HGS創英ﾌﾟﾚｾﾞﾝｽEB" panose="02020800000000000000" pitchFamily="18" charset="-128"/>
              </a:rPr>
            </a:br>
            <a:r>
              <a:rPr lang="ja-JP" altLang="en-US" sz="1600" dirty="0">
                <a:latin typeface="HGS創英ﾌﾟﾚｾﾞﾝｽEB" panose="02020800000000000000" pitchFamily="18" charset="-128"/>
                <a:ea typeface="HGS創英ﾌﾟﾚｾﾞﾝｽEB" panose="02020800000000000000" pitchFamily="18" charset="-128"/>
              </a:rPr>
              <a:t>級と比べて格段に低いはずです。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家庭生活への影響との相関関係を考えると、</a:t>
            </a:r>
            <a:br>
              <a:rPr lang="en-US" altLang="ja-JP" sz="1600" dirty="0">
                <a:latin typeface="HGS創英ﾌﾟﾚｾﾞﾝｽEB" panose="02020800000000000000" pitchFamily="18" charset="-128"/>
                <a:ea typeface="HGS創英ﾌﾟﾚｾﾞﾝｽEB" panose="02020800000000000000" pitchFamily="18" charset="-128"/>
              </a:rPr>
            </a:br>
            <a:r>
              <a:rPr lang="ja-JP" altLang="en-US" sz="1600" dirty="0">
                <a:latin typeface="HGS創英ﾌﾟﾚｾﾞﾝｽEB" panose="02020800000000000000" pitchFamily="18" charset="-128"/>
                <a:ea typeface="HGS創英ﾌﾟﾚｾﾞﾝｽEB" panose="02020800000000000000" pitchFamily="18" charset="-128"/>
              </a:rPr>
              <a:t>二つのファクターは混同しないほうが良いでしょう。</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かみ砕いていうならば、「男性は昇格しなくても賃金が良いが、女性は昇格しないと賃金が低いまま」という類の差別の有無について検証するためには給与分布だけでは足りないのです。</a:t>
            </a:r>
            <a:endParaRPr lang="en-US" altLang="ja-JP" sz="1600" dirty="0">
              <a:latin typeface="HGS創英ﾌﾟﾚｾﾞﾝｽEB" panose="02020800000000000000" pitchFamily="18" charset="-128"/>
              <a:ea typeface="HGS創英ﾌﾟﾚｾﾞﾝｽEB" panose="02020800000000000000" pitchFamily="18" charset="-128"/>
            </a:endParaRPr>
          </a:p>
        </p:txBody>
      </p:sp>
      <p:sp>
        <p:nvSpPr>
          <p:cNvPr id="4" name="日付プレースホルダー 3">
            <a:extLst>
              <a:ext uri="{FF2B5EF4-FFF2-40B4-BE49-F238E27FC236}">
                <a16:creationId xmlns:a16="http://schemas.microsoft.com/office/drawing/2014/main" id="{F81AFD51-FB3E-4ABC-8AEA-9A0FA50EF152}"/>
              </a:ext>
            </a:extLst>
          </p:cNvPr>
          <p:cNvSpPr>
            <a:spLocks noGrp="1"/>
          </p:cNvSpPr>
          <p:nvPr>
            <p:ph type="dt" sz="half" idx="10"/>
          </p:nvPr>
        </p:nvSpPr>
        <p:spPr/>
        <p:txBody>
          <a:bodyPr/>
          <a:lstStyle/>
          <a:p>
            <a:r>
              <a:rPr lang="en-US" altLang="ja-JP" dirty="0">
                <a:solidFill>
                  <a:prstClr val="black">
                    <a:tint val="75000"/>
                  </a:prstClr>
                </a:solidFill>
              </a:rPr>
              <a:t>2022/10</a:t>
            </a:r>
            <a:endParaRPr lang="ja-JP" altLang="en-US" dirty="0">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A5635A85-501B-4560-B7DA-2F45A2B59E9B}"/>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7</a:t>
            </a:fld>
            <a:endParaRPr lang="ja-JP" altLang="en-US">
              <a:solidFill>
                <a:prstClr val="black">
                  <a:tint val="75000"/>
                </a:prstClr>
              </a:solidFill>
            </a:endParaRPr>
          </a:p>
        </p:txBody>
      </p:sp>
    </p:spTree>
    <p:extLst>
      <p:ext uri="{BB962C8B-B14F-4D97-AF65-F5344CB8AC3E}">
        <p14:creationId xmlns:p14="http://schemas.microsoft.com/office/powerpoint/2010/main" val="2226260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608703B-1F3B-4D6A-9AA1-67FDC2E59A49}"/>
              </a:ext>
            </a:extLst>
          </p:cNvPr>
          <p:cNvSpPr>
            <a:spLocks noGrp="1"/>
          </p:cNvSpPr>
          <p:nvPr>
            <p:ph type="title"/>
          </p:nvPr>
        </p:nvSpPr>
        <p:spPr>
          <a:xfrm>
            <a:off x="628650" y="365126"/>
            <a:ext cx="7886700" cy="1983754"/>
          </a:xfrm>
        </p:spPr>
        <p:txBody>
          <a:bodyPr>
            <a:normAutofit/>
          </a:bodyPr>
          <a:lstStyle/>
          <a:p>
            <a:pPr algn="ctr"/>
            <a:r>
              <a:rPr lang="ja-JP" altLang="en-US" sz="4000" dirty="0">
                <a:latin typeface="HGS創英ﾌﾟﾚｾﾞﾝｽEB" panose="02020800000000000000" pitchFamily="18" charset="-128"/>
                <a:ea typeface="HGS創英ﾌﾟﾚｾﾞﾝｽEB" panose="02020800000000000000" pitchFamily="18" charset="-128"/>
              </a:rPr>
              <a:t>なぜ年齢層別なのか</a:t>
            </a:r>
            <a:endParaRPr lang="en-US" altLang="ja-JP" sz="4000" dirty="0">
              <a:latin typeface="HGS創英ﾌﾟﾚｾﾞﾝｽEB" panose="02020800000000000000" pitchFamily="18" charset="-128"/>
              <a:ea typeface="HGS創英ﾌﾟﾚｾﾞﾝｽEB" panose="02020800000000000000" pitchFamily="18" charset="-128"/>
            </a:endParaRPr>
          </a:p>
        </p:txBody>
      </p:sp>
      <p:sp>
        <p:nvSpPr>
          <p:cNvPr id="7" name="コンテンツ プレースホルダー 6">
            <a:extLst>
              <a:ext uri="{FF2B5EF4-FFF2-40B4-BE49-F238E27FC236}">
                <a16:creationId xmlns:a16="http://schemas.microsoft.com/office/drawing/2014/main" id="{FC9A08BD-EE7A-4B61-9EC0-26E8E705ACCD}"/>
              </a:ext>
            </a:extLst>
          </p:cNvPr>
          <p:cNvSpPr>
            <a:spLocks noGrp="1"/>
          </p:cNvSpPr>
          <p:nvPr>
            <p:ph idx="1"/>
          </p:nvPr>
        </p:nvSpPr>
        <p:spPr>
          <a:xfrm>
            <a:off x="628650" y="2568949"/>
            <a:ext cx="7886700" cy="3763615"/>
          </a:xfrm>
        </p:spPr>
        <p:txBody>
          <a:bodyPr>
            <a:normAutofit/>
          </a:bodyPr>
          <a:lstStyle/>
          <a:p>
            <a:r>
              <a:rPr lang="ja-JP" altLang="en-US" sz="2400" dirty="0">
                <a:latin typeface="HGS創英ﾌﾟﾚｾﾞﾝｽEB" panose="02020800000000000000" pitchFamily="18" charset="-128"/>
                <a:ea typeface="HGS創英ﾌﾟﾚｾﾞﾝｽEB" panose="02020800000000000000" pitchFamily="18" charset="-128"/>
              </a:rPr>
              <a:t>年齢層別のデータが重要でないという意見があるとするならば、残念ながら、それは男性的な視点にもとづいているといわなくてはなりません。</a:t>
            </a:r>
            <a:endParaRPr lang="en-US" altLang="ja-JP" sz="2400" dirty="0">
              <a:latin typeface="HGS創英ﾌﾟﾚｾﾞﾝｽEB" panose="02020800000000000000" pitchFamily="18" charset="-128"/>
              <a:ea typeface="HGS創英ﾌﾟﾚｾﾞﾝｽEB" panose="02020800000000000000" pitchFamily="18" charset="-128"/>
            </a:endParaRPr>
          </a:p>
          <a:p>
            <a:r>
              <a:rPr lang="ja-JP" altLang="en-US" sz="2400" dirty="0">
                <a:latin typeface="HGS創英ﾌﾟﾚｾﾞﾝｽEB" panose="02020800000000000000" pitchFamily="18" charset="-128"/>
                <a:ea typeface="HGS創英ﾌﾟﾚｾﾞﾝｽEB" panose="02020800000000000000" pitchFamily="18" charset="-128"/>
              </a:rPr>
              <a:t>年齢やライフステージによる変化の影響を強く受けるのは男性よりも女性です。</a:t>
            </a:r>
            <a:endParaRPr lang="en-US" altLang="ja-JP" sz="2400" dirty="0">
              <a:latin typeface="HGS創英ﾌﾟﾚｾﾞﾝｽEB" panose="02020800000000000000" pitchFamily="18" charset="-128"/>
              <a:ea typeface="HGS創英ﾌﾟﾚｾﾞﾝｽEB" panose="02020800000000000000" pitchFamily="18" charset="-128"/>
            </a:endParaRPr>
          </a:p>
          <a:p>
            <a:r>
              <a:rPr lang="ja-JP" altLang="en-US" sz="2400" dirty="0">
                <a:latin typeface="HGS創英ﾌﾟﾚｾﾞﾝｽEB" panose="02020800000000000000" pitchFamily="18" charset="-128"/>
                <a:ea typeface="HGS創英ﾌﾟﾚｾﾞﾝｽEB" panose="02020800000000000000" pitchFamily="18" charset="-128"/>
              </a:rPr>
              <a:t>例えば、各種休業による昇給への悪影響は女性の方が強い可能性があります。</a:t>
            </a:r>
            <a:br>
              <a:rPr lang="en-US" altLang="ja-JP" sz="2400" dirty="0">
                <a:latin typeface="HGS創英ﾌﾟﾚｾﾞﾝｽEB" panose="02020800000000000000" pitchFamily="18" charset="-128"/>
                <a:ea typeface="HGS創英ﾌﾟﾚｾﾞﾝｽEB" panose="02020800000000000000" pitchFamily="18" charset="-128"/>
              </a:rPr>
            </a:b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200" dirty="0">
                <a:latin typeface="HGS創英ﾌﾟﾚｾﾞﾝｽEB" panose="02020800000000000000" pitchFamily="18" charset="-128"/>
                <a:ea typeface="HGS創英ﾌﾟﾚｾﾞﾝｽEB" panose="02020800000000000000" pitchFamily="18" charset="-128"/>
              </a:rPr>
              <a:t>給与規程細則での</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200" dirty="0">
                <a:latin typeface="HGS創英ﾌﾟﾚｾﾞﾝｽEB" panose="02020800000000000000" pitchFamily="18" charset="-128"/>
                <a:ea typeface="HGS創英ﾌﾟﾚｾﾞﾝｽEB" panose="02020800000000000000" pitchFamily="18" charset="-128"/>
              </a:rPr>
              <a:t>介護休暇などの</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200" dirty="0">
                <a:latin typeface="HGS創英ﾌﾟﾚｾﾞﾝｽEB" panose="02020800000000000000" pitchFamily="18" charset="-128"/>
                <a:ea typeface="HGS創英ﾌﾟﾚｾﾞﾝｽEB" panose="02020800000000000000" pitchFamily="18" charset="-128"/>
              </a:rPr>
              <a:t>休業期間への配慮が十分かどうかも検証する価値があります。</a:t>
            </a:r>
            <a:r>
              <a:rPr lang="en-US" altLang="ja-JP" sz="1200" dirty="0">
                <a:latin typeface="HGS創英ﾌﾟﾚｾﾞﾝｽEB" panose="02020800000000000000" pitchFamily="18" charset="-128"/>
                <a:ea typeface="HGS創英ﾌﾟﾚｾﾞﾝｽEB" panose="02020800000000000000" pitchFamily="18" charset="-128"/>
              </a:rPr>
              <a:t>)</a:t>
            </a:r>
          </a:p>
          <a:p>
            <a:endParaRPr lang="en-US" altLang="ja-JP" sz="2400" dirty="0">
              <a:latin typeface="HGS創英ﾌﾟﾚｾﾞﾝｽEB" panose="02020800000000000000" pitchFamily="18" charset="-128"/>
              <a:ea typeface="HGS創英ﾌﾟﾚｾﾞﾝｽEB" panose="02020800000000000000" pitchFamily="18" charset="-128"/>
            </a:endParaRPr>
          </a:p>
        </p:txBody>
      </p:sp>
      <p:sp>
        <p:nvSpPr>
          <p:cNvPr id="4" name="日付プレースホルダー 3">
            <a:extLst>
              <a:ext uri="{FF2B5EF4-FFF2-40B4-BE49-F238E27FC236}">
                <a16:creationId xmlns:a16="http://schemas.microsoft.com/office/drawing/2014/main" id="{F81AFD51-FB3E-4ABC-8AEA-9A0FA50EF152}"/>
              </a:ext>
            </a:extLst>
          </p:cNvPr>
          <p:cNvSpPr>
            <a:spLocks noGrp="1"/>
          </p:cNvSpPr>
          <p:nvPr>
            <p:ph type="dt" sz="half" idx="10"/>
          </p:nvPr>
        </p:nvSpPr>
        <p:spPr/>
        <p:txBody>
          <a:bodyPr/>
          <a:lstStyle/>
          <a:p>
            <a:r>
              <a:rPr lang="en-US" altLang="ja-JP" dirty="0">
                <a:solidFill>
                  <a:prstClr val="black">
                    <a:tint val="75000"/>
                  </a:prstClr>
                </a:solidFill>
              </a:rPr>
              <a:t>2022/10</a:t>
            </a:r>
            <a:endParaRPr lang="ja-JP" altLang="en-US" dirty="0">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A5635A85-501B-4560-B7DA-2F45A2B59E9B}"/>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8</a:t>
            </a:fld>
            <a:endParaRPr lang="ja-JP" altLang="en-US">
              <a:solidFill>
                <a:prstClr val="black">
                  <a:tint val="75000"/>
                </a:prstClr>
              </a:solidFill>
            </a:endParaRPr>
          </a:p>
        </p:txBody>
      </p:sp>
    </p:spTree>
    <p:extLst>
      <p:ext uri="{BB962C8B-B14F-4D97-AF65-F5344CB8AC3E}">
        <p14:creationId xmlns:p14="http://schemas.microsoft.com/office/powerpoint/2010/main" val="81207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D608703B-1F3B-4D6A-9AA1-67FDC2E59A49}"/>
              </a:ext>
            </a:extLst>
          </p:cNvPr>
          <p:cNvSpPr>
            <a:spLocks noGrp="1"/>
          </p:cNvSpPr>
          <p:nvPr>
            <p:ph type="title"/>
          </p:nvPr>
        </p:nvSpPr>
        <p:spPr>
          <a:xfrm>
            <a:off x="628650" y="365126"/>
            <a:ext cx="7886700" cy="1983754"/>
          </a:xfrm>
        </p:spPr>
        <p:txBody>
          <a:bodyPr>
            <a:normAutofit/>
          </a:bodyPr>
          <a:lstStyle/>
          <a:p>
            <a:r>
              <a:rPr lang="ja-JP" altLang="en-US" sz="4000" dirty="0">
                <a:latin typeface="HGS創英ﾌﾟﾚｾﾞﾝｽEB" panose="02020800000000000000" pitchFamily="18" charset="-128"/>
                <a:ea typeface="HGS創英ﾌﾟﾚｾﾞﾝｽEB" panose="02020800000000000000" pitchFamily="18" charset="-128"/>
              </a:rPr>
              <a:t>求められている情報の具体性が高く、データを作成するのにためらいを感じるがどうか</a:t>
            </a:r>
            <a:endParaRPr lang="en-US" altLang="ja-JP" sz="4000" dirty="0">
              <a:latin typeface="HGS創英ﾌﾟﾚｾﾞﾝｽEB" panose="02020800000000000000" pitchFamily="18" charset="-128"/>
              <a:ea typeface="HGS創英ﾌﾟﾚｾﾞﾝｽEB" panose="02020800000000000000" pitchFamily="18" charset="-128"/>
            </a:endParaRPr>
          </a:p>
        </p:txBody>
      </p:sp>
      <p:sp>
        <p:nvSpPr>
          <p:cNvPr id="7" name="コンテンツ プレースホルダー 6">
            <a:extLst>
              <a:ext uri="{FF2B5EF4-FFF2-40B4-BE49-F238E27FC236}">
                <a16:creationId xmlns:a16="http://schemas.microsoft.com/office/drawing/2014/main" id="{FC9A08BD-EE7A-4B61-9EC0-26E8E705ACCD}"/>
              </a:ext>
            </a:extLst>
          </p:cNvPr>
          <p:cNvSpPr>
            <a:spLocks noGrp="1"/>
          </p:cNvSpPr>
          <p:nvPr>
            <p:ph idx="1"/>
          </p:nvPr>
        </p:nvSpPr>
        <p:spPr>
          <a:xfrm>
            <a:off x="628650" y="2568949"/>
            <a:ext cx="7886700" cy="3763615"/>
          </a:xfrm>
        </p:spPr>
        <p:txBody>
          <a:bodyPr>
            <a:normAutofit/>
          </a:bodyPr>
          <a:lstStyle/>
          <a:p>
            <a:r>
              <a:rPr lang="ja-JP" altLang="en-US" sz="1600" dirty="0">
                <a:latin typeface="HGS創英ﾌﾟﾚｾﾞﾝｽEB" panose="02020800000000000000" pitchFamily="18" charset="-128"/>
                <a:ea typeface="HGS創英ﾌﾟﾚｾﾞﾝｽEB" panose="02020800000000000000" pitchFamily="18" charset="-128"/>
              </a:rPr>
              <a:t>母数の大きなデータ</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200" dirty="0">
                <a:latin typeface="HGS創英ﾌﾟﾚｾﾞﾝｽEB" panose="02020800000000000000" pitchFamily="18" charset="-128"/>
                <a:ea typeface="HGS創英ﾌﾟﾚｾﾞﾝｽEB" panose="02020800000000000000" pitchFamily="18" charset="-128"/>
              </a:rPr>
              <a:t>例えば男性教員のデータ</a:t>
            </a:r>
            <a:r>
              <a:rPr lang="en-US" altLang="ja-JP" sz="1200" dirty="0">
                <a:latin typeface="HGS創英ﾌﾟﾚｾﾞﾝｽEB" panose="02020800000000000000" pitchFamily="18" charset="-128"/>
                <a:ea typeface="HGS創英ﾌﾟﾚｾﾞﾝｽEB" panose="02020800000000000000" pitchFamily="18" charset="-128"/>
              </a:rPr>
              <a:t>)</a:t>
            </a:r>
            <a:r>
              <a:rPr lang="ja-JP" altLang="en-US" sz="1600" dirty="0">
                <a:latin typeface="HGS創英ﾌﾟﾚｾﾞﾝｽEB" panose="02020800000000000000" pitchFamily="18" charset="-128"/>
                <a:ea typeface="HGS創英ﾌﾟﾚｾﾞﾝｽEB" panose="02020800000000000000" pitchFamily="18" charset="-128"/>
              </a:rPr>
              <a:t>は統計として認識され、</a:t>
            </a:r>
            <a:br>
              <a:rPr lang="en-US" altLang="ja-JP" sz="1600" dirty="0">
                <a:latin typeface="HGS創英ﾌﾟﾚｾﾞﾝｽEB" panose="02020800000000000000" pitchFamily="18" charset="-128"/>
                <a:ea typeface="HGS創英ﾌﾟﾚｾﾞﾝｽEB" panose="02020800000000000000" pitchFamily="18" charset="-128"/>
              </a:rPr>
            </a:br>
            <a:r>
              <a:rPr lang="ja-JP" altLang="en-US" sz="1600" dirty="0">
                <a:latin typeface="HGS創英ﾌﾟﾚｾﾞﾝｽEB" panose="02020800000000000000" pitchFamily="18" charset="-128"/>
                <a:ea typeface="HGS創英ﾌﾟﾚｾﾞﾝｽEB" panose="02020800000000000000" pitchFamily="18" charset="-128"/>
              </a:rPr>
              <a:t>母数の小さなデータは具体性の高い情報として認識されます。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具体性の高い情報をむやみに非開示にする場合、</a:t>
            </a:r>
            <a:br>
              <a:rPr lang="en-US" altLang="ja-JP" sz="1600" dirty="0">
                <a:latin typeface="HGS創英ﾌﾟﾚｾﾞﾝｽEB" panose="02020800000000000000" pitchFamily="18" charset="-128"/>
                <a:ea typeface="HGS創英ﾌﾟﾚｾﾞﾝｽEB" panose="02020800000000000000" pitchFamily="18" charset="-128"/>
              </a:rPr>
            </a:br>
            <a:r>
              <a:rPr lang="ja-JP" altLang="en-US" sz="1600" dirty="0">
                <a:latin typeface="HGS創英ﾌﾟﾚｾﾞﾝｽEB" panose="02020800000000000000" pitchFamily="18" charset="-128"/>
                <a:ea typeface="HGS創英ﾌﾟﾚｾﾞﾝｽEB" panose="02020800000000000000" pitchFamily="18" charset="-128"/>
              </a:rPr>
              <a:t>多数派の実体ばかりが認識され、少数派の情報は伏せられたままになります。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その一方で、権利の保護についての配慮は、</a:t>
            </a:r>
            <a:br>
              <a:rPr lang="en-US" altLang="ja-JP" sz="1600" dirty="0">
                <a:latin typeface="HGS創英ﾌﾟﾚｾﾞﾝｽEB" panose="02020800000000000000" pitchFamily="18" charset="-128"/>
                <a:ea typeface="HGS創英ﾌﾟﾚｾﾞﾝｽEB" panose="02020800000000000000" pitchFamily="18" charset="-128"/>
              </a:rPr>
            </a:br>
            <a:r>
              <a:rPr lang="ja-JP" altLang="en-US" sz="1600" dirty="0">
                <a:latin typeface="HGS創英ﾌﾟﾚｾﾞﾝｽEB" panose="02020800000000000000" pitchFamily="18" charset="-128"/>
                <a:ea typeface="HGS創英ﾌﾟﾚｾﾞﾝｽEB" panose="02020800000000000000" pitchFamily="18" charset="-128"/>
              </a:rPr>
              <a:t>少数派に対して真っ先になされるべきものです。</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顕在化しやすい大きな母集団が抱えている問題ではなく、</a:t>
            </a:r>
            <a:br>
              <a:rPr lang="en-US" altLang="ja-JP" sz="1600" dirty="0">
                <a:latin typeface="HGS創英ﾌﾟﾚｾﾞﾝｽEB" panose="02020800000000000000" pitchFamily="18" charset="-128"/>
                <a:ea typeface="HGS創英ﾌﾟﾚｾﾞﾝｽEB" panose="02020800000000000000" pitchFamily="18" charset="-128"/>
              </a:rPr>
            </a:br>
            <a:r>
              <a:rPr lang="ja-JP" altLang="en-US" sz="1600" dirty="0">
                <a:latin typeface="HGS創英ﾌﾟﾚｾﾞﾝｽEB" panose="02020800000000000000" pitchFamily="18" charset="-128"/>
                <a:ea typeface="HGS創英ﾌﾟﾚｾﾞﾝｽEB" panose="02020800000000000000" pitchFamily="18" charset="-128"/>
              </a:rPr>
              <a:t>目に見えてにくい小集団の抱えている問題のほうが重大かもしれません。</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大学の雇用形態は近年多様化し、その結果として、多くの職員が何らかの少数の集団に振り分けられる状況となっていることにも留意しないといけません。</a:t>
            </a:r>
            <a:endParaRPr lang="en-US" altLang="ja-JP" sz="1600" dirty="0">
              <a:latin typeface="HGS創英ﾌﾟﾚｾﾞﾝｽEB" panose="02020800000000000000" pitchFamily="18" charset="-128"/>
              <a:ea typeface="HGS創英ﾌﾟﾚｾﾞﾝｽEB" panose="02020800000000000000" pitchFamily="18" charset="-128"/>
            </a:endParaRPr>
          </a:p>
          <a:p>
            <a:r>
              <a:rPr lang="ja-JP" altLang="en-US" sz="1600" dirty="0">
                <a:latin typeface="HGS創英ﾌﾟﾚｾﾞﾝｽEB" panose="02020800000000000000" pitchFamily="18" charset="-128"/>
                <a:ea typeface="HGS創英ﾌﾟﾚｾﾞﾝｽEB" panose="02020800000000000000" pitchFamily="18" charset="-128"/>
              </a:rPr>
              <a:t>「具体性の高いデータであるから非開示にする」という判断が繰り返された場合、私たちが失うものは多くなります。</a:t>
            </a:r>
            <a:endParaRPr lang="en-US" altLang="ja-JP" sz="1600" dirty="0">
              <a:latin typeface="HGS創英ﾌﾟﾚｾﾞﾝｽEB" panose="02020800000000000000" pitchFamily="18" charset="-128"/>
              <a:ea typeface="HGS創英ﾌﾟﾚｾﾞﾝｽEB" panose="02020800000000000000" pitchFamily="18" charset="-128"/>
            </a:endParaRPr>
          </a:p>
        </p:txBody>
      </p:sp>
      <p:sp>
        <p:nvSpPr>
          <p:cNvPr id="4" name="日付プレースホルダー 3">
            <a:extLst>
              <a:ext uri="{FF2B5EF4-FFF2-40B4-BE49-F238E27FC236}">
                <a16:creationId xmlns:a16="http://schemas.microsoft.com/office/drawing/2014/main" id="{F81AFD51-FB3E-4ABC-8AEA-9A0FA50EF152}"/>
              </a:ext>
            </a:extLst>
          </p:cNvPr>
          <p:cNvSpPr>
            <a:spLocks noGrp="1"/>
          </p:cNvSpPr>
          <p:nvPr>
            <p:ph type="dt" sz="half" idx="10"/>
          </p:nvPr>
        </p:nvSpPr>
        <p:spPr/>
        <p:txBody>
          <a:bodyPr/>
          <a:lstStyle/>
          <a:p>
            <a:r>
              <a:rPr lang="en-US" altLang="ja-JP" dirty="0">
                <a:solidFill>
                  <a:prstClr val="black">
                    <a:tint val="75000"/>
                  </a:prstClr>
                </a:solidFill>
              </a:rPr>
              <a:t>2022/10</a:t>
            </a:r>
            <a:endParaRPr lang="ja-JP" altLang="en-US" dirty="0">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A5635A85-501B-4560-B7DA-2F45A2B59E9B}"/>
              </a:ext>
            </a:extLst>
          </p:cNvPr>
          <p:cNvSpPr>
            <a:spLocks noGrp="1"/>
          </p:cNvSpPr>
          <p:nvPr>
            <p:ph type="sldNum" sz="quarter" idx="12"/>
          </p:nvPr>
        </p:nvSpPr>
        <p:spPr/>
        <p:txBody>
          <a:bodyPr/>
          <a:lstStyle/>
          <a:p>
            <a:fld id="{E1C4C793-9089-459C-AD95-839818C300D8}" type="slidenum">
              <a:rPr lang="ja-JP" altLang="en-US" smtClean="0">
                <a:solidFill>
                  <a:prstClr val="black">
                    <a:tint val="75000"/>
                  </a:prstClr>
                </a:solidFill>
              </a:rPr>
              <a:pPr/>
              <a:t>9</a:t>
            </a:fld>
            <a:endParaRPr lang="ja-JP" altLang="en-US">
              <a:solidFill>
                <a:prstClr val="black">
                  <a:tint val="75000"/>
                </a:prstClr>
              </a:solidFill>
            </a:endParaRPr>
          </a:p>
        </p:txBody>
      </p:sp>
    </p:spTree>
    <p:extLst>
      <p:ext uri="{BB962C8B-B14F-4D97-AF65-F5344CB8AC3E}">
        <p14:creationId xmlns:p14="http://schemas.microsoft.com/office/powerpoint/2010/main" val="14688843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POLLINGCYCLE" val="2"/>
  <p:tag name="INCLUDEPPT" val="True"/>
  <p:tag name="REALTIMEBACKUPPATH" val="(なし)"/>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True"/>
  <p:tag name="DISPLAYNAME" val="True"/>
  <p:tag name="PRRESPONSE7" val="4"/>
  <p:tag name="GRIDFONTSIZE" val="12"/>
  <p:tag name="STDCHART" val="1"/>
  <p:tag name="RESPTABLESTYLE" val="-1"/>
  <p:tag name="CUSTOMCELLBACKCOLOR1" val="-657956"/>
  <p:tag name="PRRESPONSE4" val="7"/>
  <p:tag name="ADVANCEDSETTINGSVIEW" val="False"/>
  <p:tag name="DELIMITERS" val="3.1"/>
  <p:tag name="LUIDIAENABLED" val="False"/>
  <p:tag name="TPFULLVERSION" val="4.4.0.2243"/>
  <p:tag name="INCLUDESESSION" val="True"/>
  <p:tag name="EXPANDSHOWBAR" val="True"/>
</p:tagLst>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18146</TotalTime>
  <Words>1321</Words>
  <Application>Microsoft Office PowerPoint</Application>
  <PresentationFormat>画面に合わせる (4:3)</PresentationFormat>
  <Paragraphs>78</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HGS創英ﾌﾟﾚｾﾞﾝｽEB</vt:lpstr>
      <vt:lpstr>ＭＳ Ｐゴシック</vt:lpstr>
      <vt:lpstr>ＭＳ ゴシック</vt:lpstr>
      <vt:lpstr>游ゴシック</vt:lpstr>
      <vt:lpstr>游ゴシック Light</vt:lpstr>
      <vt:lpstr>Arial</vt:lpstr>
      <vt:lpstr>Calibri</vt:lpstr>
      <vt:lpstr>1_Office テーマ</vt:lpstr>
      <vt:lpstr>男女格差の 現状把握にかかわる 要求</vt:lpstr>
      <vt:lpstr>男女格差についての問題提起</vt:lpstr>
      <vt:lpstr>男女格差を生む構造について</vt:lpstr>
      <vt:lpstr>現状をただしく認識するためには 賃金の情報は避けて通れない</vt:lpstr>
      <vt:lpstr>要求の具体的内容</vt:lpstr>
      <vt:lpstr>ここで生じるかもしれない 四つの疑問</vt:lpstr>
      <vt:lpstr>給与の分布そのものではなくて、俸給表の級と号給の両方の情報が必要なのはなぜか</vt:lpstr>
      <vt:lpstr>なぜ年齢層別なのか</vt:lpstr>
      <vt:lpstr>求められている情報の具体性が高く、データを作成するのにためらいを感じるがどうか</vt:lpstr>
      <vt:lpstr>なぜ労働組合と情報を共有しなくてはいけないのか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H.Nakano</dc:creator>
  <cp:lastModifiedBy>Hewlett-Packard Company</cp:lastModifiedBy>
  <cp:revision>1150</cp:revision>
  <dcterms:created xsi:type="dcterms:W3CDTF">2010-08-13T02:36:51Z</dcterms:created>
  <dcterms:modified xsi:type="dcterms:W3CDTF">2022-10-07T01:13:48Z</dcterms:modified>
</cp:coreProperties>
</file>